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778" r:id="rId2"/>
    <p:sldId id="779" r:id="rId3"/>
    <p:sldId id="780" r:id="rId4"/>
    <p:sldId id="781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09" r:id="rId33"/>
    <p:sldId id="810" r:id="rId34"/>
    <p:sldId id="811" r:id="rId35"/>
    <p:sldId id="812" r:id="rId36"/>
    <p:sldId id="813" r:id="rId37"/>
    <p:sldId id="814" r:id="rId38"/>
    <p:sldId id="815" r:id="rId39"/>
    <p:sldId id="816" r:id="rId40"/>
    <p:sldId id="817" r:id="rId41"/>
    <p:sldId id="818" r:id="rId42"/>
    <p:sldId id="819" r:id="rId43"/>
    <p:sldId id="820" r:id="rId44"/>
    <p:sldId id="821" r:id="rId45"/>
    <p:sldId id="822" r:id="rId46"/>
    <p:sldId id="823" r:id="rId47"/>
    <p:sldId id="824" r:id="rId48"/>
    <p:sldId id="825" r:id="rId49"/>
    <p:sldId id="826" r:id="rId50"/>
    <p:sldId id="827" r:id="rId51"/>
    <p:sldId id="828" r:id="rId52"/>
    <p:sldId id="829" r:id="rId53"/>
    <p:sldId id="830" r:id="rId54"/>
    <p:sldId id="831" r:id="rId55"/>
    <p:sldId id="832" r:id="rId56"/>
    <p:sldId id="833" r:id="rId57"/>
    <p:sldId id="834" r:id="rId58"/>
    <p:sldId id="835" r:id="rId59"/>
    <p:sldId id="836" r:id="rId60"/>
    <p:sldId id="837" r:id="rId61"/>
    <p:sldId id="838" r:id="rId62"/>
    <p:sldId id="839" r:id="rId63"/>
    <p:sldId id="840" r:id="rId64"/>
    <p:sldId id="841" r:id="rId65"/>
    <p:sldId id="842" r:id="rId66"/>
    <p:sldId id="843" r:id="rId67"/>
    <p:sldId id="844" r:id="rId68"/>
    <p:sldId id="845" r:id="rId69"/>
    <p:sldId id="846" r:id="rId70"/>
    <p:sldId id="847" r:id="rId71"/>
    <p:sldId id="848" r:id="rId72"/>
    <p:sldId id="849" r:id="rId73"/>
    <p:sldId id="850" r:id="rId74"/>
    <p:sldId id="851" r:id="rId75"/>
    <p:sldId id="852" r:id="rId76"/>
    <p:sldId id="853" r:id="rId77"/>
    <p:sldId id="854" r:id="rId78"/>
    <p:sldId id="855" r:id="rId79"/>
    <p:sldId id="856" r:id="rId80"/>
    <p:sldId id="857" r:id="rId81"/>
    <p:sldId id="858" r:id="rId82"/>
    <p:sldId id="859" r:id="rId83"/>
    <p:sldId id="860" r:id="rId84"/>
    <p:sldId id="861" r:id="rId85"/>
    <p:sldId id="862" r:id="rId86"/>
    <p:sldId id="863" r:id="rId87"/>
    <p:sldId id="864" r:id="rId88"/>
    <p:sldId id="865" r:id="rId89"/>
    <p:sldId id="866" r:id="rId90"/>
    <p:sldId id="867" r:id="rId91"/>
    <p:sldId id="868" r:id="rId92"/>
    <p:sldId id="869" r:id="rId93"/>
    <p:sldId id="870" r:id="rId94"/>
    <p:sldId id="871" r:id="rId95"/>
    <p:sldId id="872" r:id="rId96"/>
    <p:sldId id="873" r:id="rId97"/>
    <p:sldId id="874" r:id="rId98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105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3C97A68-011F-3241-A5A6-6EAD0C86B7D6}" type="slidenum">
              <a:rPr lang="en-US" i="0" smtClean="0">
                <a:latin typeface="Times New Roman" charset="0"/>
              </a:rPr>
              <a:pPr>
                <a:defRPr/>
              </a:pPr>
              <a:t>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9B448-324E-F547-9651-770BB6BE014E}" type="slidenum">
              <a:rPr lang="en-US" i="0" smtClean="0">
                <a:latin typeface="Times New Roman" charset="0"/>
              </a:rPr>
              <a:pPr>
                <a:defRPr/>
              </a:pPr>
              <a:t>11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latin typeface="Times New Roman" charset="0"/>
              </a:rPr>
              <a:pPr>
                <a:defRPr/>
              </a:pPr>
              <a:t>12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48CD503-2045-024B-8E01-05BD3C804D49}" type="slidenum">
              <a:rPr lang="en-US" i="0" smtClean="0">
                <a:latin typeface="Times New Roman" charset="0"/>
              </a:rPr>
              <a:pPr>
                <a:defRPr/>
              </a:pPr>
              <a:t>13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90A2FE3-3F71-0D4D-913A-D62E4D4158B9}" type="slidenum">
              <a:rPr lang="en-US" i="0" smtClean="0">
                <a:latin typeface="Times New Roman" charset="0"/>
              </a:rPr>
              <a:pPr>
                <a:defRPr/>
              </a:pPr>
              <a:t>14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E824D3-1A6E-5741-A1BB-55D02918ED2B}" type="slidenum">
              <a:rPr lang="en-US" i="0" smtClean="0">
                <a:latin typeface="Times New Roman" charset="0"/>
              </a:rPr>
              <a:pPr>
                <a:defRPr/>
              </a:pPr>
              <a:t>15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5461FAE-6E72-474B-9891-F4008A428872}" type="slidenum">
              <a:rPr lang="en-US" i="0" smtClean="0">
                <a:latin typeface="Times New Roman" charset="0"/>
              </a:rPr>
              <a:pPr>
                <a:defRPr/>
              </a:pPr>
              <a:t>16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049FB4-3255-2941-964B-63DD24C4C301}" type="slidenum">
              <a:rPr lang="en-US" i="0" smtClean="0">
                <a:latin typeface="Times New Roman" charset="0"/>
              </a:rPr>
              <a:pPr>
                <a:defRPr/>
              </a:pPr>
              <a:t>17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EB1B82-11B0-7E4D-8D78-B8E843132015}" type="slidenum">
              <a:rPr lang="en-US" i="0" smtClean="0">
                <a:latin typeface="Times New Roman" charset="0"/>
              </a:rPr>
              <a:pPr>
                <a:defRPr/>
              </a:pPr>
              <a:t>18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5F772E-C619-AA41-87FA-66524F210512}" type="slidenum">
              <a:rPr lang="en-US" i="0" smtClean="0">
                <a:latin typeface="Times New Roman" charset="0"/>
              </a:rPr>
              <a:pPr>
                <a:defRPr/>
              </a:pPr>
              <a:t>19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1DFFBCA-CF51-8C4C-90C0-C10013314852}" type="slidenum">
              <a:rPr lang="en-US" i="0" smtClean="0">
                <a:latin typeface="Times New Roman" charset="0"/>
              </a:rPr>
              <a:pPr>
                <a:defRPr/>
              </a:pPr>
              <a:t>20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F9E464-6231-2A46-B6B9-94540F70FC6D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9EA52E9-146D-8E49-BEC5-237E611F9B44}" type="slidenum">
              <a:rPr lang="en-US" i="0" smtClean="0">
                <a:latin typeface="Times New Roman" charset="0"/>
              </a:rPr>
              <a:pPr>
                <a:defRPr/>
              </a:pPr>
              <a:t>21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B7099E6-1531-3943-8BFA-88B507B11539}" type="slidenum">
              <a:rPr lang="en-US" i="0" smtClean="0">
                <a:latin typeface="Times New Roman" charset="0"/>
              </a:rPr>
              <a:pPr>
                <a:defRPr/>
              </a:pPr>
              <a:t>22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A9C1EC7-E903-DF46-A0F2-890A589B5677}" type="slidenum">
              <a:rPr lang="en-US" i="0" smtClean="0">
                <a:latin typeface="Times New Roman" charset="0"/>
              </a:rPr>
              <a:pPr>
                <a:defRPr/>
              </a:pPr>
              <a:t>23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69983E0-9854-FD4B-8953-2A3C8DAEAEAB}" type="slidenum">
              <a:rPr lang="en-US" i="0" smtClean="0">
                <a:latin typeface="Times New Roman" charset="0"/>
              </a:rPr>
              <a:pPr>
                <a:defRPr/>
              </a:pPr>
              <a:t>24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3A56F32-873F-4741-82C3-DC84FF9C65B1}" type="slidenum">
              <a:rPr lang="en-US" i="0" smtClean="0">
                <a:latin typeface="Times New Roman" charset="0"/>
              </a:rPr>
              <a:pPr>
                <a:defRPr/>
              </a:pPr>
              <a:t>25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F274F58-47D7-D746-8362-E5F0BB518567}" type="slidenum">
              <a:rPr lang="en-US" i="0" smtClean="0">
                <a:latin typeface="Times New Roman" charset="0"/>
              </a:rPr>
              <a:pPr>
                <a:defRPr/>
              </a:pPr>
              <a:t>26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61AA2AC-99CC-3A4A-B8E8-FAB41F82BBCA}" type="slidenum">
              <a:rPr lang="en-US" i="0" smtClean="0">
                <a:latin typeface="Times New Roman" charset="0"/>
              </a:rPr>
              <a:pPr>
                <a:defRPr/>
              </a:pPr>
              <a:t>27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E8A598-DF58-E64E-87FA-BBB91CA30A18}" type="slidenum">
              <a:rPr lang="en-US" i="0" smtClean="0">
                <a:latin typeface="Times New Roman" charset="0"/>
              </a:rPr>
              <a:pPr>
                <a:defRPr/>
              </a:pPr>
              <a:t>28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7F188CC-4460-E043-B180-95C5ACF8D312}" type="slidenum">
              <a:rPr lang="en-US" i="0" smtClean="0">
                <a:latin typeface="Times New Roman" charset="0"/>
              </a:rPr>
              <a:pPr>
                <a:defRPr/>
              </a:pPr>
              <a:t>29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195A4D9-D9A3-9D42-8C21-61B5EC1E1BB0}" type="slidenum">
              <a:rPr lang="en-US" i="0" smtClean="0">
                <a:latin typeface="Times New Roman" charset="0"/>
              </a:rPr>
              <a:pPr>
                <a:defRPr/>
              </a:pPr>
              <a:t>30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7F61FD0-FAF2-4545-8D3A-10FB997685FF}" type="slidenum">
              <a:rPr lang="en-US" i="0" smtClean="0">
                <a:latin typeface="Times New Roman" charset="0"/>
              </a:rPr>
              <a:pPr>
                <a:defRPr/>
              </a:pPr>
              <a:t>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9DADF4-4B2E-B644-9BDA-D41F6D2BAA32}" type="slidenum">
              <a:rPr lang="en-US" i="0" smtClean="0">
                <a:latin typeface="Times New Roman" charset="0"/>
              </a:rPr>
              <a:pPr>
                <a:defRPr/>
              </a:pPr>
              <a:t>31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D67B076-01A6-BF41-ABA5-655018180054}" type="slidenum">
              <a:rPr lang="en-US" i="0" smtClean="0">
                <a:latin typeface="Times New Roman" charset="0"/>
              </a:rPr>
              <a:pPr>
                <a:defRPr/>
              </a:pPr>
              <a:t>32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839DD2-90A2-2247-9684-E72B53E0F17D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88163C-4FEA-FC48-BFDA-B7EEC0814B16}" type="slidenum">
              <a:rPr lang="en-US" i="0" smtClean="0">
                <a:latin typeface="Times New Roman" charset="0"/>
              </a:rPr>
              <a:pPr>
                <a:defRPr/>
              </a:pPr>
              <a:t>34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DE8D7C-8E55-264E-BB09-7996957FAD63}" type="slidenum">
              <a:rPr lang="en-US" i="0" smtClean="0">
                <a:latin typeface="Times New Roman" charset="0"/>
              </a:rPr>
              <a:pPr>
                <a:defRPr/>
              </a:pPr>
              <a:t>35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A0023F9-7F73-6F45-8A3B-F6442733AA12}" type="slidenum">
              <a:rPr lang="en-US" i="0" smtClean="0">
                <a:latin typeface="Times New Roman" charset="0"/>
              </a:rPr>
              <a:pPr>
                <a:defRPr/>
              </a:pPr>
              <a:t>36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5E476F6-027F-C548-B0EB-110C5BD65377}" type="slidenum">
              <a:rPr lang="en-US" i="0" smtClean="0">
                <a:latin typeface="Times New Roman" charset="0"/>
              </a:rPr>
              <a:pPr>
                <a:defRPr/>
              </a:pPr>
              <a:t>37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0DB9EFD-2C56-304B-9FF9-80BAF6A94A18}" type="slidenum">
              <a:rPr lang="en-US" i="0" smtClean="0">
                <a:latin typeface="Times New Roman" charset="0"/>
              </a:rPr>
              <a:pPr>
                <a:defRPr/>
              </a:pPr>
              <a:t>40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5D8AFE1-5C1D-B844-AF97-3AD4EA9342E3}" type="slidenum">
              <a:rPr lang="en-US" i="0" smtClean="0">
                <a:latin typeface="Times New Roman" charset="0"/>
              </a:rPr>
              <a:pPr>
                <a:defRPr/>
              </a:pPr>
              <a:t>41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C36F2B-1838-7D43-A1F0-2700684F567E}" type="slidenum">
              <a:rPr lang="en-US" i="0" smtClean="0">
                <a:latin typeface="Times New Roman" charset="0"/>
              </a:rPr>
              <a:pPr>
                <a:defRPr/>
              </a:pPr>
              <a:t>42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F620C57-5F31-6443-8544-E81A27D767F3}" type="slidenum">
              <a:rPr lang="en-US" i="0" smtClean="0">
                <a:latin typeface="Times New Roman" charset="0"/>
              </a:rPr>
              <a:pPr>
                <a:defRPr/>
              </a:pPr>
              <a:t>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93F18A6-DDE2-554F-A5B0-9BC3DAAE2CDF}" type="slidenum">
              <a:rPr lang="en-US" i="0" smtClean="0">
                <a:latin typeface="Times New Roman" charset="0"/>
              </a:rPr>
              <a:pPr>
                <a:defRPr/>
              </a:pPr>
              <a:t>43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10934A6-469E-5846-AA37-F91A0F6B127C}" type="slidenum">
              <a:rPr lang="en-US" i="0" smtClean="0">
                <a:latin typeface="Times New Roman" charset="0"/>
              </a:rPr>
              <a:pPr>
                <a:defRPr/>
              </a:pPr>
              <a:t>44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CCFCE89-56C3-414D-BFB3-B0D9ACE8FC6D}" type="slidenum">
              <a:rPr lang="en-US" i="0" smtClean="0">
                <a:latin typeface="Times New Roman" charset="0"/>
              </a:rPr>
              <a:pPr>
                <a:defRPr/>
              </a:pPr>
              <a:t>45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BDDC76-7329-B84A-8E56-FF1317E0AB5F}" type="slidenum">
              <a:rPr lang="en-US" i="0" smtClean="0">
                <a:latin typeface="Times New Roman" charset="0"/>
              </a:rPr>
              <a:pPr>
                <a:defRPr/>
              </a:pPr>
              <a:t>46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87D3B6C-C169-0741-98AD-F565A816F2E9}" type="slidenum">
              <a:rPr lang="en-US" i="0" smtClean="0">
                <a:latin typeface="Times New Roman" charset="0"/>
              </a:rPr>
              <a:pPr>
                <a:defRPr/>
              </a:pPr>
              <a:t>47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C6E3BF-3995-EA4B-8E4D-B37DD4BAD334}" type="slidenum">
              <a:rPr lang="en-US" i="0" smtClean="0">
                <a:latin typeface="Times New Roman" charset="0"/>
              </a:rPr>
              <a:pPr>
                <a:defRPr/>
              </a:pPr>
              <a:t>48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CA0556-2E55-7E49-9536-F0455F7DC450}" type="slidenum">
              <a:rPr lang="en-US" i="0" smtClean="0">
                <a:latin typeface="Times New Roman" charset="0"/>
              </a:rPr>
              <a:pPr>
                <a:defRPr/>
              </a:pPr>
              <a:t>49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B62942-464A-BE4C-976A-09A7C59A25EA}" type="slidenum">
              <a:rPr lang="en-US" i="0" smtClean="0">
                <a:latin typeface="Times New Roman" charset="0"/>
              </a:rPr>
              <a:pPr>
                <a:defRPr/>
              </a:pPr>
              <a:t>50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99BDC0E-1826-674A-906D-54708681E955}" type="slidenum">
              <a:rPr lang="en-US" i="0" smtClean="0">
                <a:latin typeface="Times New Roman" charset="0"/>
              </a:rPr>
              <a:pPr>
                <a:defRPr/>
              </a:pPr>
              <a:t>51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CD8A2B-4DCF-D14C-840D-0D433CEF9CD4}" type="slidenum">
              <a:rPr lang="en-US" i="0" smtClean="0">
                <a:latin typeface="Times New Roman" charset="0"/>
              </a:rPr>
              <a:pPr>
                <a:defRPr/>
              </a:pPr>
              <a:t>52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8AA7049-8658-2C4B-A161-18F367F0585E}" type="slidenum">
              <a:rPr lang="en-US" i="0" smtClean="0">
                <a:latin typeface="Times New Roman" charset="0"/>
              </a:rPr>
              <a:pPr>
                <a:defRPr/>
              </a:pPr>
              <a:t>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368E5B-3379-0245-93F9-05C5621CBCC5}" type="slidenum">
              <a:rPr lang="en-US" i="0" smtClean="0">
                <a:latin typeface="Times New Roman" charset="0"/>
              </a:rPr>
              <a:pPr>
                <a:defRPr/>
              </a:pPr>
              <a:t>53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BF121E-9906-AC41-BFFB-85364A968541}" type="slidenum">
              <a:rPr lang="en-US" i="0" smtClean="0">
                <a:latin typeface="Times New Roman" charset="0"/>
              </a:rPr>
              <a:pPr>
                <a:defRPr/>
              </a:pPr>
              <a:t>54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C4DF883-D50D-014F-AA3F-58F969D03B5E}" type="slidenum">
              <a:rPr lang="en-US" i="0" smtClean="0">
                <a:latin typeface="Times New Roman" charset="0"/>
              </a:rPr>
              <a:pPr>
                <a:defRPr/>
              </a:pPr>
              <a:t>55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D44080-A1C1-6D48-9090-593E79365BAF}" type="slidenum">
              <a:rPr lang="en-US" i="0" smtClean="0">
                <a:latin typeface="Times New Roman" charset="0"/>
              </a:rPr>
              <a:pPr>
                <a:defRPr/>
              </a:pPr>
              <a:t>56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EFE8A98-A037-0E46-97CD-719E6DC48C9A}" type="slidenum">
              <a:rPr lang="en-US" i="0" smtClean="0">
                <a:latin typeface="Times New Roman" charset="0"/>
              </a:rPr>
              <a:pPr>
                <a:defRPr/>
              </a:pPr>
              <a:t>57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43D48F-8711-C346-AC55-69781208CC1B}" type="slidenum">
              <a:rPr lang="en-US" i="0" smtClean="0">
                <a:latin typeface="Times New Roman" charset="0"/>
              </a:rPr>
              <a:pPr>
                <a:defRPr/>
              </a:pPr>
              <a:t>58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795F41B-3CEF-8149-ABBA-878664839912}" type="slidenum">
              <a:rPr lang="en-US" i="0" smtClean="0">
                <a:latin typeface="Times New Roman" charset="0"/>
              </a:rPr>
              <a:pPr>
                <a:defRPr/>
              </a:pPr>
              <a:t>59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6954268-D528-7442-800B-9664DDD7601B}" type="slidenum">
              <a:rPr lang="en-US" i="0" smtClean="0">
                <a:latin typeface="Times New Roman" charset="0"/>
              </a:rPr>
              <a:pPr>
                <a:defRPr/>
              </a:pPr>
              <a:t>60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433DD6-D70A-8E47-B310-554B6E789C8D}" type="slidenum">
              <a:rPr lang="en-US" i="0" smtClean="0">
                <a:latin typeface="Times New Roman" charset="0"/>
              </a:rPr>
              <a:pPr>
                <a:defRPr/>
              </a:pPr>
              <a:t>61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33626DD-24C9-E94F-AE99-A71BBB1A5D74}" type="slidenum">
              <a:rPr lang="en-US" i="0" smtClean="0">
                <a:latin typeface="Times New Roman" charset="0"/>
              </a:rPr>
              <a:pPr>
                <a:defRPr/>
              </a:pPr>
              <a:t>62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DB44EAB-FE29-FA45-963B-6DA8F6A2E717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CC6F2D1-A888-7345-8BF4-5577B25D9EB8}" type="slidenum">
              <a:rPr lang="en-US" i="0" smtClean="0">
                <a:latin typeface="Times New Roman" charset="0"/>
              </a:rPr>
              <a:pPr>
                <a:defRPr/>
              </a:pPr>
              <a:t>63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99F814-C6BF-1141-85EA-78252609599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64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6E67162-D420-CA40-8110-1AA35398323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65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4905453-E051-BC4D-8DD5-BD2AF7AD00B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66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61E5BF8-A926-074D-815E-F2F393FDB4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67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5E8E46-FAA0-DA4A-9B36-C2794ABD15B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68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CA331A-DC94-1B42-A2A9-C17C57FED14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69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0263EC-9FC8-3E46-A8F2-77E357E79E36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70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CDA285F-6A09-5D4C-A322-7D1EDA26E0ED}" type="slidenum">
              <a:rPr lang="en-US" i="0" smtClean="0">
                <a:latin typeface="Times New Roman" charset="0"/>
              </a:rPr>
              <a:pPr>
                <a:defRPr/>
              </a:pPr>
              <a:t>76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23D779-C292-7C49-8148-AB3AD59111C2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77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B2606F-C1DD-AB42-91E2-4D2AE510B66F}" type="slidenum">
              <a:rPr lang="en-US" i="0" smtClean="0">
                <a:latin typeface="Times New Roman" charset="0"/>
              </a:rPr>
              <a:pPr>
                <a:defRPr/>
              </a:pPr>
              <a:t>8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600B93-8034-F447-85CE-88E355B6FAD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78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27C07-B323-1E43-831B-E2E6BCD1176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79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E596BD-79B8-F24D-A916-5F2104E87CB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80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C438215-D38C-0D48-ABD0-3AFB4629475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81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25487E6-1209-1B44-8A6B-79DCC9D55604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82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6EC43F-D216-5A49-9D19-ED7984D96B3C}" type="slidenum">
              <a:rPr lang="en-US" i="0" smtClean="0">
                <a:latin typeface="Times New Roman" charset="0"/>
              </a:rPr>
              <a:pPr>
                <a:defRPr/>
              </a:pPr>
              <a:t>83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C815FD5-B57F-A44A-87F2-BF696E2DEF6E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84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E4C2F5E-D93F-F644-8D11-49C71E81086F}" type="slidenum">
              <a:rPr lang="en-US" i="0" smtClean="0">
                <a:latin typeface="Times New Roman" charset="0"/>
              </a:rPr>
              <a:pPr>
                <a:defRPr/>
              </a:pPr>
              <a:t>87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96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BCB891A-1F10-6C4C-8EDC-2A2224A692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97</a:t>
            </a:fld>
            <a:endParaRPr lang="en-US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FBD828-11F8-6948-B056-D1F77BF7AC02}" type="slidenum">
              <a:rPr lang="en-US" i="0" smtClean="0">
                <a:latin typeface="Times New Roman" charset="0"/>
              </a:rPr>
              <a:pPr>
                <a:defRPr/>
              </a:pPr>
              <a:t>9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0C7D90-CF53-894C-BF5D-C9831E50B051}" type="slidenum">
              <a:rPr lang="en-US" i="0" smtClean="0">
                <a:latin typeface="Times New Roman" charset="0"/>
              </a:rPr>
              <a:pPr>
                <a:defRPr/>
              </a:pPr>
              <a:t>10</a:t>
            </a:fld>
            <a:endParaRPr lang="en-US" i="0" dirty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7376584" y="6467475"/>
            <a:ext cx="38608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99801" y="6462714"/>
            <a:ext cx="901700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00200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600200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29500" y="6486525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09301" y="6486525"/>
            <a:ext cx="9017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9AB7E571-4613-BD47-B8AF-E4769FE4B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7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29500" y="6486525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09301" y="6486525"/>
            <a:ext cx="9017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D0626857-DD43-9D46-91D4-DEBFBA125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1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29500" y="6486525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09301" y="6486525"/>
            <a:ext cx="9017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B3616EB6-F471-2047-976B-63D7811A0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228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00200"/>
            <a:ext cx="10363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10" Type="http://schemas.openxmlformats.org/officeDocument/2006/relationships/image" Target="../media/image15.png"/><Relationship Id="rId4" Type="http://schemas.openxmlformats.org/officeDocument/2006/relationships/image" Target="../media/image43.gif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3.png"/><Relationship Id="rId4" Type="http://schemas.openxmlformats.org/officeDocument/2006/relationships/image" Target="../media/image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79.png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6.png"/><Relationship Id="rId4" Type="http://schemas.openxmlformats.org/officeDocument/2006/relationships/image" Target="../media/image8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7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3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0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0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0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10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0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98.png"/><Relationship Id="rId4" Type="http://schemas.openxmlformats.org/officeDocument/2006/relationships/image" Target="../media/image10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7132639" y="3489326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Approach </a:t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1893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1914525" y="4370389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use these slides (e.g., in a class) that you mention their source (after all, we</a:t>
            </a:r>
            <a:r>
              <a:rPr lang="ja-JP" altLang="en-US" sz="1200" dirty="0"/>
              <a:t>’</a:t>
            </a:r>
            <a:r>
              <a:rPr lang="en-US" altLang="ja-JP" sz="1200" dirty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     All material copyright 1996-2016</a:t>
            </a:r>
          </a:p>
          <a:p>
            <a:pPr>
              <a:defRPr/>
            </a:pPr>
            <a:r>
              <a:rPr lang="en-US" sz="1200" dirty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4" y="6146801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9" y="325439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7158039" y="4510089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1895476" y="715964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6</a:t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The Link Layer 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and LANs</a:t>
            </a: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2389189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1" y="1600200"/>
            <a:ext cx="3922713" cy="4648200"/>
          </a:xfrm>
        </p:spPr>
        <p:txBody>
          <a:bodyPr/>
          <a:lstStyle/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6.2 error detection, correction 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latin typeface="Gill Sans MT" charset="0"/>
                <a:cs typeface="+mn-cs"/>
              </a:rPr>
              <a:t> multiple access protocols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>
                <a:latin typeface="Gill Sans MT" charset="0"/>
                <a:cs typeface="+mn-cs"/>
              </a:rPr>
              <a:t>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1" y="1600200"/>
            <a:ext cx="4054475" cy="4648200"/>
          </a:xfrm>
        </p:spPr>
        <p:txBody>
          <a:bodyPr/>
          <a:lstStyle/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26662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44475"/>
            <a:ext cx="7772400" cy="1016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Error detection</a:t>
            </a:r>
          </a:p>
        </p:txBody>
      </p:sp>
      <p:pic>
        <p:nvPicPr>
          <p:cNvPr id="60420" name="Picture 3" descr="521 Error Detec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322638"/>
            <a:ext cx="5670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2057400" y="1312864"/>
            <a:ext cx="833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>
                <a:latin typeface="Arial" charset="0"/>
                <a:cs typeface="+mn-cs"/>
              </a:rPr>
              <a:t>EDC= Error Detection and Correction bits (redundancy)</a:t>
            </a:r>
          </a:p>
          <a:p>
            <a:pPr>
              <a:defRPr/>
            </a:pPr>
            <a:r>
              <a:rPr lang="en-US" sz="2000" i="0" dirty="0">
                <a:latin typeface="Arial" charset="0"/>
                <a:cs typeface="+mn-cs"/>
              </a:rPr>
              <a:t>D    = Data protected by error checking, may include header fields </a:t>
            </a:r>
            <a:br>
              <a:rPr lang="en-US" sz="2000" i="0" dirty="0">
                <a:latin typeface="Arial" charset="0"/>
                <a:cs typeface="+mn-cs"/>
              </a:rPr>
            </a:br>
            <a:endParaRPr lang="en-US" sz="2000" i="0" dirty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i="0" dirty="0">
                <a:latin typeface="Arial" charset="0"/>
                <a:cs typeface="+mn-cs"/>
              </a:rPr>
              <a:t> Error detection not 100% reliable!</a:t>
            </a:r>
          </a:p>
          <a:p>
            <a:pPr lvl="1">
              <a:buFontTx/>
              <a:buChar char="•"/>
              <a:defRPr/>
            </a:pPr>
            <a:r>
              <a:rPr lang="en-US" sz="2000" i="0" dirty="0">
                <a:latin typeface="Arial" charset="0"/>
                <a:cs typeface="+mn-cs"/>
              </a:rPr>
              <a:t> protocol may miss some errors, but rarely</a:t>
            </a:r>
          </a:p>
          <a:p>
            <a:pPr lvl="1">
              <a:buFontTx/>
              <a:buChar char="•"/>
              <a:defRPr/>
            </a:pPr>
            <a:r>
              <a:rPr lang="en-US" sz="2000" i="0" dirty="0">
                <a:latin typeface="Arial" charset="0"/>
                <a:cs typeface="+mn-cs"/>
              </a:rPr>
              <a:t> larger EDC field yields better detection and correction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6908801" y="3916364"/>
            <a:ext cx="176213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6297614" y="3873500"/>
            <a:ext cx="94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otherwise</a:t>
            </a:r>
          </a:p>
        </p:txBody>
      </p:sp>
      <p:pic>
        <p:nvPicPr>
          <p:cNvPr id="60424" name="Picture 7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1" y="971165"/>
            <a:ext cx="3737081" cy="1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868532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9366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1993900" y="285750"/>
            <a:ext cx="533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Parity checking</a:t>
            </a:r>
          </a:p>
        </p:txBody>
      </p:sp>
      <p:pic>
        <p:nvPicPr>
          <p:cNvPr id="62469" name="Picture 3" descr="522 Single Bit Parit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727325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2185988" y="1416050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+mn-cs"/>
              </a:rPr>
              <a:t>single bit parity:</a:t>
            </a:r>
            <a:r>
              <a:rPr lang="en-US" sz="2400" b="1" dirty="0">
                <a:solidFill>
                  <a:srgbClr val="CC0000"/>
                </a:solidFill>
                <a:latin typeface="Arial" charset="0"/>
                <a:cs typeface="+mn-cs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Arial" charset="0"/>
                <a:cs typeface="+mn-cs"/>
              </a:rPr>
              <a:t>d</a:t>
            </a:r>
            <a:r>
              <a:rPr lang="en-US" sz="2000" i="0" dirty="0">
                <a:latin typeface="Arial" charset="0"/>
                <a:cs typeface="+mn-cs"/>
              </a:rPr>
              <a:t>etect single bit errors</a:t>
            </a:r>
          </a:p>
        </p:txBody>
      </p:sp>
      <p:pic>
        <p:nvPicPr>
          <p:cNvPr id="62471" name="Picture 5" descr="523 Double Bit Parit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2327275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5349876" y="1409701"/>
            <a:ext cx="44842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+mn-cs"/>
              </a:rPr>
              <a:t>two-dimensional bit parity: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Arial" charset="0"/>
                <a:cs typeface="+mn-cs"/>
              </a:rPr>
              <a:t> detect and correct single bit errors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6096001" y="5338764"/>
            <a:ext cx="163513" cy="211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7772400" y="5334001"/>
            <a:ext cx="147638" cy="207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6027739" y="524192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62476" name="TextBox 13"/>
          <p:cNvSpPr txBox="1">
            <a:spLocks noChangeArrowheads="1"/>
          </p:cNvSpPr>
          <p:nvPr/>
        </p:nvSpPr>
        <p:spPr bwMode="auto">
          <a:xfrm>
            <a:off x="7686676" y="5232400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863827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720426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3838"/>
            <a:ext cx="7772400" cy="101441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Internet checksum </a:t>
            </a:r>
            <a:r>
              <a:rPr lang="en-US" sz="3600" dirty="0">
                <a:latin typeface="Gill Sans MT" charset="0"/>
                <a:cs typeface="+mj-cs"/>
              </a:rPr>
              <a:t>(review)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6625" y="2519364"/>
            <a:ext cx="3657600" cy="34956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sender: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treat segment contents as sequence of 16-bit integers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checksum: addition (1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complement sum) of segment contents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sender puts checksum value into UDP checksum field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lnSpc>
                <a:spcPct val="75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552701"/>
            <a:ext cx="4057650" cy="3414713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receiver: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compute checksum of received segment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 if computed checksum equals checksum field value: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- error detected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YES - no error detected. </a:t>
            </a:r>
            <a:r>
              <a:rPr lang="en-US" i="1" dirty="0">
                <a:latin typeface="Gill Sans MT" charset="0"/>
              </a:rPr>
              <a:t>But maybe errors nonetheless?</a:t>
            </a:r>
            <a:r>
              <a:rPr lang="en-US" dirty="0">
                <a:latin typeface="Gill Sans MT" charset="0"/>
              </a:rPr>
              <a:t> 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2219325" y="1457326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goal:</a:t>
            </a:r>
            <a:r>
              <a:rPr lang="en-US" sz="2400" dirty="0">
                <a:latin typeface="Gill Sans MT" charset="0"/>
                <a:cs typeface="+mn-cs"/>
              </a:rPr>
              <a:t> detect </a:t>
            </a:r>
            <a:r>
              <a:rPr lang="ja-JP" altLang="en-US" sz="240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errors</a:t>
            </a:r>
            <a:r>
              <a:rPr lang="ja-JP" altLang="en-US" sz="240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(e.g., flipped bits) in transmitted packet (note: used at transport layer only)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64519" name="Picture 8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9620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714562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6" y="922339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90725" y="211139"/>
            <a:ext cx="8231188" cy="100488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Cyclic redundancy check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688" y="1319214"/>
            <a:ext cx="7772400" cy="3360737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more powerful error-detection coding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view data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</a:t>
            </a:r>
            <a:r>
              <a:rPr lang="en-US" sz="2400" dirty="0">
                <a:latin typeface="Gill Sans MT" charset="0"/>
                <a:cs typeface="+mn-cs"/>
              </a:rPr>
              <a:t>, as a binary number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choose r+1 bit pattern (generator),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G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goal: choose r CRC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dirty="0">
                <a:latin typeface="Gill Sans MT" charset="0"/>
                <a:cs typeface="+mn-cs"/>
              </a:rPr>
              <a:t>, such that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 &lt;D,R&gt; exactly divisible by G (modulo 2)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knows G, divides &lt;D,R&gt; by G.  If non-zero remainder: error detected!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 detect all burst errors less than r+1 bits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widely used in practice (Ethernet, 802.11 WiFi, ATM)</a:t>
            </a:r>
          </a:p>
        </p:txBody>
      </p:sp>
      <p:pic>
        <p:nvPicPr>
          <p:cNvPr id="66566" name="Picture 4" descr="524 CRC cod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1" y="4743450"/>
            <a:ext cx="57388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75608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1285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CRC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05026" y="1447800"/>
            <a:ext cx="3711575" cy="324485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want: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XOR R = nG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= nG XOR R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r>
              <a:rPr lang="en-US" dirty="0">
                <a:latin typeface="Gill Sans MT" charset="0"/>
                <a:cs typeface="+mn-cs"/>
              </a:rPr>
              <a:t> 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    if we divide D</a:t>
            </a:r>
            <a:r>
              <a:rPr lang="en-US" baseline="26000" dirty="0">
                <a:latin typeface="Gill Sans MT" charset="0"/>
                <a:cs typeface="+mn-cs"/>
              </a:rPr>
              <a:t>.</a:t>
            </a:r>
            <a:r>
              <a:rPr lang="en-US" dirty="0">
                <a:latin typeface="Gill Sans MT" charset="0"/>
                <a:cs typeface="+mn-cs"/>
              </a:rPr>
              <a:t>2</a:t>
            </a:r>
            <a:r>
              <a:rPr lang="en-US" baseline="30000" dirty="0">
                <a:latin typeface="Gill Sans MT" charset="0"/>
                <a:cs typeface="+mn-cs"/>
              </a:rPr>
              <a:t>r</a:t>
            </a:r>
            <a:r>
              <a:rPr lang="en-US" dirty="0">
                <a:latin typeface="Gill Sans MT" charset="0"/>
                <a:cs typeface="+mn-cs"/>
              </a:rPr>
              <a:t> by G, want remainder R to satisfy: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2751139" y="4957763"/>
            <a:ext cx="3767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latin typeface="Arial" charset="0"/>
                <a:cs typeface="+mn-cs"/>
              </a:rPr>
              <a:t>R</a:t>
            </a:r>
            <a:r>
              <a:rPr lang="en-US" dirty="0">
                <a:latin typeface="Arial" charset="0"/>
                <a:cs typeface="+mn-cs"/>
              </a:rPr>
              <a:t> = remainder[           ]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4165601" y="4797426"/>
            <a:ext cx="1336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cs typeface="+mn-cs"/>
              </a:rPr>
              <a:t>D</a:t>
            </a:r>
            <a:r>
              <a:rPr lang="en-US" sz="2400" baseline="26000" dirty="0">
                <a:latin typeface="Arial" charset="0"/>
                <a:cs typeface="+mn-cs"/>
              </a:rPr>
              <a:t>.</a:t>
            </a:r>
            <a:r>
              <a:rPr lang="en-US" sz="2400" dirty="0">
                <a:latin typeface="Arial" charset="0"/>
                <a:cs typeface="+mn-cs"/>
              </a:rPr>
              <a:t>2</a:t>
            </a:r>
            <a:r>
              <a:rPr lang="en-US" sz="2400" baseline="30000" dirty="0">
                <a:latin typeface="Arial" charset="0"/>
                <a:cs typeface="+mn-cs"/>
              </a:rPr>
              <a:t>r</a:t>
            </a:r>
          </a:p>
          <a:p>
            <a:pPr algn="ctr">
              <a:defRPr/>
            </a:pPr>
            <a:r>
              <a:rPr lang="en-US" sz="2400" dirty="0">
                <a:latin typeface="Arial" charset="0"/>
                <a:cs typeface="+mn-cs"/>
              </a:rPr>
              <a:t>G</a:t>
            </a: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4508501" y="5213350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2579689" y="4622801"/>
            <a:ext cx="3201987" cy="11906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8617" name="Picture 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14400"/>
            <a:ext cx="2970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028700"/>
            <a:ext cx="4106862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863827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994793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1" y="1600200"/>
            <a:ext cx="3922713" cy="4648200"/>
          </a:xfrm>
        </p:spPr>
        <p:txBody>
          <a:bodyPr/>
          <a:lstStyle/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6.3 multiple access protocols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>
                <a:latin typeface="Gill Sans MT" charset="0"/>
                <a:cs typeface="+mn-cs"/>
              </a:rPr>
              <a:t>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1" y="1600200"/>
            <a:ext cx="4054475" cy="4648200"/>
          </a:xfrm>
        </p:spPr>
        <p:txBody>
          <a:bodyPr/>
          <a:lstStyle/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602909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7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6" y="836614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Multiple access links, protocols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9625" y="1109664"/>
            <a:ext cx="7772400" cy="32924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two types of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links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: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point-to-point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PPP for dial-up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point-to-point link between Ethernet switch, host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broadcast (shared wire or medium)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old-fashioned Ethernet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upstream HFC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802.11 wireless LAN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2450270" y="5694364"/>
            <a:ext cx="1616148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4304356" y="5683251"/>
            <a:ext cx="1692579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6590180" y="5691189"/>
            <a:ext cx="1019831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8063605" y="5700713"/>
            <a:ext cx="1984581" cy="64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>
                <a:latin typeface="Arial" charset="0"/>
                <a:cs typeface="+mn-cs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3068639" y="4522789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3051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2916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3360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6332539" y="5362576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6838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7218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9" y="4649789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3232150" y="4627564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3232150" y="4627564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3163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2501900" y="5140326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4562475" y="4186239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5449889" y="4354514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4832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4533900" y="5040314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5016500" y="5095876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2655888" y="4695826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2806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3479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3281363" y="5095876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559746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1" y="10414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Multiple access protocols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4064" y="1395413"/>
            <a:ext cx="8396287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shared broadcast channel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or more simultaneous transmissions by nodes: interference </a:t>
            </a:r>
          </a:p>
          <a:p>
            <a:pPr lvl="1"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collision</a:t>
            </a:r>
            <a:r>
              <a:rPr lang="en-US" dirty="0">
                <a:latin typeface="Gill Sans MT" charset="0"/>
              </a:rPr>
              <a:t> if node receives two or more signals at the same time</a:t>
            </a:r>
          </a:p>
          <a:p>
            <a:pPr>
              <a:buFont typeface="Wingdings" charset="0"/>
              <a:buNone/>
              <a:defRPr/>
            </a:pPr>
            <a:endParaRPr lang="en-US" sz="2400" i="1" u="sng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distributed algorithm that determines how nodes share channel, i.e., determine when node can transmit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about channel sharing must use channel itself!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 out-of-band channel for coordination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44194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039814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An ideal multiple access 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0"/>
            <a:ext cx="82296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given: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broadcast channel of rate R bps</a:t>
            </a: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desiderata: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when one node wants to transmit, it can send at rate R.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when M nodes want to transmit, each can send at average rate R/M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3. fully decentralized: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special node to coordinate transmissions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4. simple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57284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1039813"/>
            <a:ext cx="7187487" cy="18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6: Link layer and LANs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1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990033"/>
                </a:solidFill>
                <a:latin typeface="Gill Sans MT" charset="0"/>
                <a:cs typeface="+mn-cs"/>
              </a:rPr>
              <a:t>our goals:</a:t>
            </a:r>
            <a:r>
              <a:rPr lang="en-US" sz="3200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understand principles behind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local area networks: Ethernet, VLANs</a:t>
            </a:r>
            <a:endParaRPr lang="en-US" dirty="0">
              <a:solidFill>
                <a:srgbClr val="000099"/>
              </a:solidFill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instantiation, implementation of various link layer technologies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398608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944564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8271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three broad classes: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divide channel into smaller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pieces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(time slots, frequency, code)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allocate piece to node for exclusive use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channel not divided, allow collisions</a:t>
            </a:r>
          </a:p>
          <a:p>
            <a:pPr lvl="1">
              <a:defRPr/>
            </a:pP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recover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from collisions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nodes take turns, but nodes with more to send can take longer turns</a:t>
            </a:r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657003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50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TDMA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4538" y="1379539"/>
            <a:ext cx="7772400" cy="293052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TDMA: time division multiple access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access to channel in "rounds"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each station gets fixed length slot (length = packet transmission time) in each round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unused slots go idle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example: 6-station LAN, 1,3,4 have packets to send, slots 2,5,6 idle 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2576514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798764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3757614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4232276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2800350" y="5100639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>
            <a:off x="5665788" y="5103814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7" name="Text Box 23"/>
          <p:cNvSpPr txBox="1">
            <a:spLocks noChangeArrowheads="1"/>
          </p:cNvSpPr>
          <p:nvPr/>
        </p:nvSpPr>
        <p:spPr bwMode="auto">
          <a:xfrm>
            <a:off x="2898776" y="51800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18" name="Text Box 24"/>
          <p:cNvSpPr txBox="1">
            <a:spLocks noChangeArrowheads="1"/>
          </p:cNvSpPr>
          <p:nvPr/>
        </p:nvSpPr>
        <p:spPr bwMode="auto">
          <a:xfrm>
            <a:off x="3844926" y="516572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19" name="Text Box 25"/>
          <p:cNvSpPr txBox="1">
            <a:spLocks noChangeArrowheads="1"/>
          </p:cNvSpPr>
          <p:nvPr/>
        </p:nvSpPr>
        <p:spPr bwMode="auto">
          <a:xfrm>
            <a:off x="4310063" y="51720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0" name="Rectangle 26"/>
          <p:cNvSpPr>
            <a:spLocks noChangeArrowheads="1"/>
          </p:cNvSpPr>
          <p:nvPr/>
        </p:nvSpPr>
        <p:spPr bwMode="auto">
          <a:xfrm>
            <a:off x="5656264" y="5208589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6615114" y="5208589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2" name="Rectangle 28"/>
          <p:cNvSpPr>
            <a:spLocks noChangeArrowheads="1"/>
          </p:cNvSpPr>
          <p:nvPr/>
        </p:nvSpPr>
        <p:spPr bwMode="auto">
          <a:xfrm>
            <a:off x="7089776" y="5208589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Line 29"/>
          <p:cNvSpPr>
            <a:spLocks noChangeShapeType="1"/>
          </p:cNvSpPr>
          <p:nvPr/>
        </p:nvSpPr>
        <p:spPr bwMode="auto">
          <a:xfrm>
            <a:off x="5657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4" name="Text Box 30"/>
          <p:cNvSpPr txBox="1">
            <a:spLocks noChangeArrowheads="1"/>
          </p:cNvSpPr>
          <p:nvPr/>
        </p:nvSpPr>
        <p:spPr bwMode="auto">
          <a:xfrm>
            <a:off x="5756276" y="51752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25" name="Text Box 31"/>
          <p:cNvSpPr txBox="1">
            <a:spLocks noChangeArrowheads="1"/>
          </p:cNvSpPr>
          <p:nvPr/>
        </p:nvSpPr>
        <p:spPr bwMode="auto">
          <a:xfrm>
            <a:off x="6702426" y="51609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26" name="Text Box 32"/>
          <p:cNvSpPr txBox="1">
            <a:spLocks noChangeArrowheads="1"/>
          </p:cNvSpPr>
          <p:nvPr/>
        </p:nvSpPr>
        <p:spPr bwMode="auto">
          <a:xfrm>
            <a:off x="7167563" y="51673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7" name="Line 34"/>
          <p:cNvSpPr>
            <a:spLocks noChangeShapeType="1"/>
          </p:cNvSpPr>
          <p:nvPr/>
        </p:nvSpPr>
        <p:spPr bwMode="auto">
          <a:xfrm>
            <a:off x="3281363" y="5205414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8" name="Line 35"/>
          <p:cNvSpPr>
            <a:spLocks noChangeShapeType="1"/>
          </p:cNvSpPr>
          <p:nvPr/>
        </p:nvSpPr>
        <p:spPr bwMode="auto">
          <a:xfrm>
            <a:off x="3757613" y="5210176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9" name="Line 36"/>
          <p:cNvSpPr>
            <a:spLocks noChangeShapeType="1"/>
          </p:cNvSpPr>
          <p:nvPr/>
        </p:nvSpPr>
        <p:spPr bwMode="auto">
          <a:xfrm>
            <a:off x="4233863" y="5210176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0" name="Line 37"/>
          <p:cNvSpPr>
            <a:spLocks noChangeShapeType="1"/>
          </p:cNvSpPr>
          <p:nvPr/>
        </p:nvSpPr>
        <p:spPr bwMode="auto">
          <a:xfrm>
            <a:off x="4710113" y="5210176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>
            <a:off x="5191125" y="5200651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6138863" y="5205414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3" name="Line 40"/>
          <p:cNvSpPr>
            <a:spLocks noChangeShapeType="1"/>
          </p:cNvSpPr>
          <p:nvPr/>
        </p:nvSpPr>
        <p:spPr bwMode="auto">
          <a:xfrm>
            <a:off x="7086600" y="5200651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4" name="Line 41"/>
          <p:cNvSpPr>
            <a:spLocks noChangeShapeType="1"/>
          </p:cNvSpPr>
          <p:nvPr/>
        </p:nvSpPr>
        <p:spPr bwMode="auto">
          <a:xfrm>
            <a:off x="8034338" y="5195889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5" name="Line 42"/>
          <p:cNvSpPr>
            <a:spLocks noChangeShapeType="1"/>
          </p:cNvSpPr>
          <p:nvPr/>
        </p:nvSpPr>
        <p:spPr bwMode="auto">
          <a:xfrm>
            <a:off x="7567613" y="5205414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6" name="Line 43"/>
          <p:cNvSpPr>
            <a:spLocks noChangeShapeType="1"/>
          </p:cNvSpPr>
          <p:nvPr/>
        </p:nvSpPr>
        <p:spPr bwMode="auto">
          <a:xfrm>
            <a:off x="8515350" y="5110164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7" name="Line 44"/>
          <p:cNvSpPr>
            <a:spLocks noChangeShapeType="1"/>
          </p:cNvSpPr>
          <p:nvPr/>
        </p:nvSpPr>
        <p:spPr bwMode="auto">
          <a:xfrm>
            <a:off x="6615113" y="5205414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8" name="Text Box 45"/>
          <p:cNvSpPr txBox="1">
            <a:spLocks noChangeArrowheads="1"/>
          </p:cNvSpPr>
          <p:nvPr/>
        </p:nvSpPr>
        <p:spPr bwMode="auto">
          <a:xfrm>
            <a:off x="3844925" y="4581526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39" name="Line 46"/>
          <p:cNvSpPr>
            <a:spLocks noChangeShapeType="1"/>
          </p:cNvSpPr>
          <p:nvPr/>
        </p:nvSpPr>
        <p:spPr bwMode="auto">
          <a:xfrm>
            <a:off x="4656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0" name="Line 47"/>
          <p:cNvSpPr>
            <a:spLocks noChangeShapeType="1"/>
          </p:cNvSpPr>
          <p:nvPr/>
        </p:nvSpPr>
        <p:spPr bwMode="auto">
          <a:xfrm flipH="1">
            <a:off x="2811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1" name="Line 48"/>
          <p:cNvSpPr>
            <a:spLocks noChangeShapeType="1"/>
          </p:cNvSpPr>
          <p:nvPr/>
        </p:nvSpPr>
        <p:spPr bwMode="auto">
          <a:xfrm>
            <a:off x="2790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2" name="Line 49"/>
          <p:cNvSpPr>
            <a:spLocks noChangeShapeType="1"/>
          </p:cNvSpPr>
          <p:nvPr/>
        </p:nvSpPr>
        <p:spPr bwMode="auto">
          <a:xfrm>
            <a:off x="5649913" y="4816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3" name="Text Box 51"/>
          <p:cNvSpPr txBox="1">
            <a:spLocks noChangeArrowheads="1"/>
          </p:cNvSpPr>
          <p:nvPr/>
        </p:nvSpPr>
        <p:spPr bwMode="auto">
          <a:xfrm>
            <a:off x="6708775" y="4554539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44" name="Line 52"/>
          <p:cNvSpPr>
            <a:spLocks noChangeShapeType="1"/>
          </p:cNvSpPr>
          <p:nvPr/>
        </p:nvSpPr>
        <p:spPr bwMode="auto">
          <a:xfrm>
            <a:off x="7519988" y="492442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5" name="Line 53"/>
          <p:cNvSpPr>
            <a:spLocks noChangeShapeType="1"/>
          </p:cNvSpPr>
          <p:nvPr/>
        </p:nvSpPr>
        <p:spPr bwMode="auto">
          <a:xfrm flipH="1">
            <a:off x="5675313" y="491966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6" name="Line 55"/>
          <p:cNvSpPr>
            <a:spLocks noChangeShapeType="1"/>
          </p:cNvSpPr>
          <p:nvPr/>
        </p:nvSpPr>
        <p:spPr bwMode="auto">
          <a:xfrm>
            <a:off x="8513763" y="47894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877598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5650" y="1370013"/>
            <a:ext cx="822325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FDMA: frequency division multiple access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channel spectrum divided into frequency bands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station assigned fixed frequency band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unused transmission time in frequency bands go idle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example: 6-station LAN, 1,3,4 have packet to send, frequency bands 2,5,6 idle 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6151563" y="4138614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V="1">
            <a:off x="6149975" y="5243514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V="1">
            <a:off x="6145214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V="1">
            <a:off x="6149976" y="6021389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V="1">
            <a:off x="6145214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6149976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6870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5" name="Freeform 12"/>
          <p:cNvSpPr>
            <a:spLocks/>
          </p:cNvSpPr>
          <p:nvPr/>
        </p:nvSpPr>
        <p:spPr bwMode="auto">
          <a:xfrm>
            <a:off x="7018339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6918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6918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Freeform 16"/>
          <p:cNvSpPr>
            <a:spLocks/>
          </p:cNvSpPr>
          <p:nvPr/>
        </p:nvSpPr>
        <p:spPr bwMode="auto">
          <a:xfrm>
            <a:off x="7065964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2959" name="Group 17"/>
          <p:cNvGrpSpPr>
            <a:grpSpLocks/>
          </p:cNvGrpSpPr>
          <p:nvPr/>
        </p:nvGrpSpPr>
        <p:grpSpPr bwMode="auto">
          <a:xfrm>
            <a:off x="6935788" y="5499101"/>
            <a:ext cx="2228850" cy="119063"/>
            <a:chOff x="1884" y="2826"/>
            <a:chExt cx="1404" cy="75"/>
          </a:xfrm>
        </p:grpSpPr>
        <p:sp>
          <p:nvSpPr>
            <p:cNvPr id="22561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77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6965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 rot="-5400000">
            <a:off x="4947444" y="5018882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frequency bands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 rot="67766">
            <a:off x="8856663" y="396081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time</a:t>
            </a:r>
          </a:p>
        </p:txBody>
      </p:sp>
      <p:sp>
        <p:nvSpPr>
          <p:cNvPr id="82964" name="Freeform 54"/>
          <p:cNvSpPr>
            <a:spLocks/>
          </p:cNvSpPr>
          <p:nvPr/>
        </p:nvSpPr>
        <p:spPr bwMode="auto">
          <a:xfrm>
            <a:off x="3556001" y="4348164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2965" name="Group 56"/>
          <p:cNvGrpSpPr>
            <a:grpSpLocks/>
          </p:cNvGrpSpPr>
          <p:nvPr/>
        </p:nvGrpSpPr>
        <p:grpSpPr bwMode="auto">
          <a:xfrm>
            <a:off x="1817689" y="4986339"/>
            <a:ext cx="1666875" cy="314325"/>
            <a:chOff x="1614" y="1494"/>
            <a:chExt cx="1050" cy="198"/>
          </a:xfrm>
        </p:grpSpPr>
        <p:sp>
          <p:nvSpPr>
            <p:cNvPr id="22557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>
                <a:gd name="T0" fmla="*/ 18 w 896"/>
                <a:gd name="T1" fmla="*/ 0 h 198"/>
                <a:gd name="T2" fmla="*/ 0 w 896"/>
                <a:gd name="T3" fmla="*/ 96 h 198"/>
                <a:gd name="T4" fmla="*/ 18 w 896"/>
                <a:gd name="T5" fmla="*/ 198 h 198"/>
                <a:gd name="T6" fmla="*/ 774 w 896"/>
                <a:gd name="T7" fmla="*/ 198 h 198"/>
                <a:gd name="T8" fmla="*/ 750 w 896"/>
                <a:gd name="T9" fmla="*/ 90 h 198"/>
                <a:gd name="T10" fmla="*/ 774 w 896"/>
                <a:gd name="T11" fmla="*/ 0 h 198"/>
                <a:gd name="T12" fmla="*/ 18 w 896"/>
                <a:gd name="T13" fmla="*/ 0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59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60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2966" name="Freeform 65"/>
          <p:cNvSpPr>
            <a:spLocks/>
          </p:cNvSpPr>
          <p:nvPr/>
        </p:nvSpPr>
        <p:spPr bwMode="auto">
          <a:xfrm>
            <a:off x="4327526" y="5040314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7" name="Freeform 66"/>
          <p:cNvSpPr>
            <a:spLocks/>
          </p:cNvSpPr>
          <p:nvPr/>
        </p:nvSpPr>
        <p:spPr bwMode="auto">
          <a:xfrm>
            <a:off x="4370389" y="4270376"/>
            <a:ext cx="427037" cy="219075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8" name="Freeform 68"/>
          <p:cNvSpPr>
            <a:spLocks/>
          </p:cNvSpPr>
          <p:nvPr/>
        </p:nvSpPr>
        <p:spPr bwMode="auto">
          <a:xfrm>
            <a:off x="4279901" y="6069014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54" name="Text Box 69"/>
          <p:cNvSpPr txBox="1">
            <a:spLocks noChangeArrowheads="1"/>
          </p:cNvSpPr>
          <p:nvPr/>
        </p:nvSpPr>
        <p:spPr bwMode="auto">
          <a:xfrm>
            <a:off x="1966913" y="5699126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FDM cable</a:t>
            </a:r>
          </a:p>
        </p:txBody>
      </p:sp>
      <p:pic>
        <p:nvPicPr>
          <p:cNvPr id="82970" name="Picture 73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6" name="Rectangle 74"/>
          <p:cNvSpPr>
            <a:spLocks noGrp="1" noChangeArrowheads="1"/>
          </p:cNvSpPr>
          <p:nvPr>
            <p:ph type="title"/>
          </p:nvPr>
        </p:nvSpPr>
        <p:spPr>
          <a:xfrm>
            <a:off x="1754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FDMA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037058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Random access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544638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node has packet to send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transmit at full channel data rate R.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</a:t>
            </a:r>
            <a:r>
              <a:rPr lang="en-US" i="1" dirty="0">
                <a:latin typeface="Gill Sans MT" charset="0"/>
              </a:rPr>
              <a:t>a priori</a:t>
            </a:r>
            <a:r>
              <a:rPr lang="en-US" dirty="0">
                <a:latin typeface="Gill Sans MT" charset="0"/>
              </a:rPr>
              <a:t> coordination among nodes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two or more transmitting nodes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collision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,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random access MAC protocol</a:t>
            </a:r>
            <a:r>
              <a:rPr lang="en-US" dirty="0">
                <a:latin typeface="Gill Sans MT" charset="0"/>
                <a:cs typeface="+mn-cs"/>
              </a:rPr>
              <a:t> specifies: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detect collisions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recover from collisions (e.g., via delayed retransmissions)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examples of random access MAC protocols: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slotted 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CSMA, CSMA/CD, CSMA/CA</a:t>
            </a:r>
          </a:p>
        </p:txBody>
      </p:sp>
      <p:pic>
        <p:nvPicPr>
          <p:cNvPr id="84997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1" y="1039814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391436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78039" y="1522413"/>
            <a:ext cx="3989387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assumptions: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all frames same size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time divided into equal size slots (time to transmit 1 frame)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start to transmit only slot beginning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are synchronized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if 2 or more nodes transmit in slot, all 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500188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operation: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when node obtains fresh frame, transmits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no collision:</a:t>
            </a:r>
            <a:r>
              <a:rPr lang="en-US" dirty="0">
                <a:latin typeface="Gill Sans MT" charset="0"/>
              </a:rPr>
              <a:t> node can send new frame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collision:</a:t>
            </a:r>
            <a:r>
              <a:rPr lang="en-US" dirty="0">
                <a:latin typeface="Gill Sans MT" charset="0"/>
              </a:rPr>
              <a:t> node retransmits frame in each subsequent slot with prob. p until success</a:t>
            </a:r>
          </a:p>
        </p:txBody>
      </p:sp>
      <p:pic>
        <p:nvPicPr>
          <p:cNvPr id="87046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1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8219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3335339"/>
            <a:ext cx="3810000" cy="32035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Pros: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active node can continuously transmit at full rate of channel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highly decentralized: only slots in nodes need to be in sync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331311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Cons: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collisions, wasting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idle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nodes may be able to detect collision in less than time to transmit packet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clock synchronization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2057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pic>
        <p:nvPicPr>
          <p:cNvPr id="89094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1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5" name="Group 64"/>
          <p:cNvGrpSpPr>
            <a:grpSpLocks/>
          </p:cNvGrpSpPr>
          <p:nvPr/>
        </p:nvGrpSpPr>
        <p:grpSpPr bwMode="auto">
          <a:xfrm>
            <a:off x="2552700" y="1350964"/>
            <a:ext cx="6053138" cy="1938337"/>
            <a:chOff x="648" y="899"/>
            <a:chExt cx="3813" cy="1221"/>
          </a:xfrm>
        </p:grpSpPr>
        <p:grpSp>
          <p:nvGrpSpPr>
            <p:cNvPr id="89096" name="Group 9"/>
            <p:cNvGrpSpPr>
              <a:grpSpLocks/>
            </p:cNvGrpSpPr>
            <p:nvPr/>
          </p:nvGrpSpPr>
          <p:grpSpPr bwMode="auto">
            <a:xfrm>
              <a:off x="1193" y="899"/>
              <a:ext cx="283" cy="192"/>
              <a:chOff x="1185" y="903"/>
              <a:chExt cx="283" cy="192"/>
            </a:xfrm>
          </p:grpSpPr>
          <p:sp>
            <p:nvSpPr>
              <p:cNvPr id="25660" name="Rectangle 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61" name="Text Box 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7" name="Group 10"/>
            <p:cNvGrpSpPr>
              <a:grpSpLocks/>
            </p:cNvGrpSpPr>
            <p:nvPr/>
          </p:nvGrpSpPr>
          <p:grpSpPr bwMode="auto">
            <a:xfrm>
              <a:off x="1811" y="901"/>
              <a:ext cx="283" cy="192"/>
              <a:chOff x="1185" y="903"/>
              <a:chExt cx="283" cy="192"/>
            </a:xfrm>
          </p:grpSpPr>
          <p:sp>
            <p:nvSpPr>
              <p:cNvPr id="25658" name="Rectangle 11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9" name="Text Box 12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8" name="Group 13"/>
            <p:cNvGrpSpPr>
              <a:grpSpLocks/>
            </p:cNvGrpSpPr>
            <p:nvPr/>
          </p:nvGrpSpPr>
          <p:grpSpPr bwMode="auto">
            <a:xfrm>
              <a:off x="2779" y="902"/>
              <a:ext cx="283" cy="192"/>
              <a:chOff x="1185" y="903"/>
              <a:chExt cx="283" cy="192"/>
            </a:xfrm>
          </p:grpSpPr>
          <p:sp>
            <p:nvSpPr>
              <p:cNvPr id="25656" name="Rectangle 14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7" name="Text Box 15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9" name="Group 16"/>
            <p:cNvGrpSpPr>
              <a:grpSpLocks/>
            </p:cNvGrpSpPr>
            <p:nvPr/>
          </p:nvGrpSpPr>
          <p:grpSpPr bwMode="auto">
            <a:xfrm>
              <a:off x="3419" y="899"/>
              <a:ext cx="283" cy="192"/>
              <a:chOff x="1185" y="903"/>
              <a:chExt cx="283" cy="192"/>
            </a:xfrm>
          </p:grpSpPr>
          <p:sp>
            <p:nvSpPr>
              <p:cNvPr id="25654" name="Rectangle 1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5" name="Text Box 1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100" name="Group 24"/>
            <p:cNvGrpSpPr>
              <a:grpSpLocks/>
            </p:cNvGrpSpPr>
            <p:nvPr/>
          </p:nvGrpSpPr>
          <p:grpSpPr bwMode="auto">
            <a:xfrm>
              <a:off x="1194" y="1225"/>
              <a:ext cx="283" cy="192"/>
              <a:chOff x="4584" y="1229"/>
              <a:chExt cx="283" cy="192"/>
            </a:xfrm>
          </p:grpSpPr>
          <p:sp>
            <p:nvSpPr>
              <p:cNvPr id="25652" name="Rectangle 20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3" name="Text Box 21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1" name="Group 31"/>
            <p:cNvGrpSpPr>
              <a:grpSpLocks/>
            </p:cNvGrpSpPr>
            <p:nvPr/>
          </p:nvGrpSpPr>
          <p:grpSpPr bwMode="auto">
            <a:xfrm>
              <a:off x="1195" y="1546"/>
              <a:ext cx="283" cy="192"/>
              <a:chOff x="4827" y="1591"/>
              <a:chExt cx="283" cy="192"/>
            </a:xfrm>
          </p:grpSpPr>
          <p:sp>
            <p:nvSpPr>
              <p:cNvPr id="25650" name="Rectangle 22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1" name="Text Box 23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2" name="Group 25"/>
            <p:cNvGrpSpPr>
              <a:grpSpLocks/>
            </p:cNvGrpSpPr>
            <p:nvPr/>
          </p:nvGrpSpPr>
          <p:grpSpPr bwMode="auto">
            <a:xfrm>
              <a:off x="1817" y="1226"/>
              <a:ext cx="283" cy="192"/>
              <a:chOff x="4584" y="1229"/>
              <a:chExt cx="283" cy="192"/>
            </a:xfrm>
          </p:grpSpPr>
          <p:sp>
            <p:nvSpPr>
              <p:cNvPr id="25648" name="Rectangle 26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9" name="Text Box 27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3" name="Group 28"/>
            <p:cNvGrpSpPr>
              <a:grpSpLocks/>
            </p:cNvGrpSpPr>
            <p:nvPr/>
          </p:nvGrpSpPr>
          <p:grpSpPr bwMode="auto">
            <a:xfrm>
              <a:off x="2143" y="1227"/>
              <a:ext cx="283" cy="192"/>
              <a:chOff x="4584" y="1229"/>
              <a:chExt cx="283" cy="192"/>
            </a:xfrm>
          </p:grpSpPr>
          <p:sp>
            <p:nvSpPr>
              <p:cNvPr id="25646" name="Rectangle 29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7" name="Text Box 30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4" name="Group 32"/>
            <p:cNvGrpSpPr>
              <a:grpSpLocks/>
            </p:cNvGrpSpPr>
            <p:nvPr/>
          </p:nvGrpSpPr>
          <p:grpSpPr bwMode="auto">
            <a:xfrm>
              <a:off x="2780" y="1547"/>
              <a:ext cx="283" cy="192"/>
              <a:chOff x="4827" y="1591"/>
              <a:chExt cx="283" cy="192"/>
            </a:xfrm>
          </p:grpSpPr>
          <p:sp>
            <p:nvSpPr>
              <p:cNvPr id="25644" name="Rectangle 33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5" name="Text Box 34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5" name="Group 35"/>
            <p:cNvGrpSpPr>
              <a:grpSpLocks/>
            </p:cNvGrpSpPr>
            <p:nvPr/>
          </p:nvGrpSpPr>
          <p:grpSpPr bwMode="auto">
            <a:xfrm>
              <a:off x="3732" y="1548"/>
              <a:ext cx="283" cy="192"/>
              <a:chOff x="4827" y="1591"/>
              <a:chExt cx="283" cy="192"/>
            </a:xfrm>
          </p:grpSpPr>
          <p:sp>
            <p:nvSpPr>
              <p:cNvPr id="25642" name="Rectangle 36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3" name="Text Box 37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sp>
          <p:nvSpPr>
            <p:cNvPr id="25619" name="Text Box 38"/>
            <p:cNvSpPr txBox="1">
              <a:spLocks noChangeArrowheads="1"/>
            </p:cNvSpPr>
            <p:nvPr/>
          </p:nvSpPr>
          <p:spPr bwMode="auto">
            <a:xfrm>
              <a:off x="659" y="921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  <a:cs typeface="+mn-cs"/>
                </a:rPr>
                <a:t>node 1</a:t>
              </a:r>
            </a:p>
          </p:txBody>
        </p:sp>
        <p:sp>
          <p:nvSpPr>
            <p:cNvPr id="25620" name="Text Box 39"/>
            <p:cNvSpPr txBox="1">
              <a:spLocks noChangeArrowheads="1"/>
            </p:cNvSpPr>
            <p:nvPr/>
          </p:nvSpPr>
          <p:spPr bwMode="auto">
            <a:xfrm>
              <a:off x="648" y="1245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  <a:cs typeface="+mn-cs"/>
                </a:rPr>
                <a:t>node 2</a:t>
              </a:r>
            </a:p>
          </p:txBody>
        </p:sp>
        <p:sp>
          <p:nvSpPr>
            <p:cNvPr id="25621" name="Text Box 40"/>
            <p:cNvSpPr txBox="1">
              <a:spLocks noChangeArrowheads="1"/>
            </p:cNvSpPr>
            <p:nvPr/>
          </p:nvSpPr>
          <p:spPr bwMode="auto">
            <a:xfrm>
              <a:off x="677" y="1562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  <a:cs typeface="+mn-cs"/>
                </a:rPr>
                <a:t>node 3</a:t>
              </a:r>
            </a:p>
          </p:txBody>
        </p:sp>
        <p:sp>
          <p:nvSpPr>
            <p:cNvPr id="25622" name="Line 41"/>
            <p:cNvSpPr>
              <a:spLocks noChangeShapeType="1"/>
            </p:cNvSpPr>
            <p:nvPr/>
          </p:nvSpPr>
          <p:spPr bwMode="auto">
            <a:xfrm>
              <a:off x="1179" y="1882"/>
              <a:ext cx="3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3" name="Line 42"/>
            <p:cNvSpPr>
              <a:spLocks noChangeShapeType="1"/>
            </p:cNvSpPr>
            <p:nvPr/>
          </p:nvSpPr>
          <p:spPr bwMode="auto">
            <a:xfrm>
              <a:off x="1181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4" name="Line 43"/>
            <p:cNvSpPr>
              <a:spLocks noChangeShapeType="1"/>
            </p:cNvSpPr>
            <p:nvPr/>
          </p:nvSpPr>
          <p:spPr bwMode="auto">
            <a:xfrm>
              <a:off x="1496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5" name="Line 44"/>
            <p:cNvSpPr>
              <a:spLocks noChangeShapeType="1"/>
            </p:cNvSpPr>
            <p:nvPr/>
          </p:nvSpPr>
          <p:spPr bwMode="auto">
            <a:xfrm>
              <a:off x="1813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6" name="Line 45"/>
            <p:cNvSpPr>
              <a:spLocks noChangeShapeType="1"/>
            </p:cNvSpPr>
            <p:nvPr/>
          </p:nvSpPr>
          <p:spPr bwMode="auto">
            <a:xfrm>
              <a:off x="2132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7" name="Line 46"/>
            <p:cNvSpPr>
              <a:spLocks noChangeShapeType="1"/>
            </p:cNvSpPr>
            <p:nvPr/>
          </p:nvSpPr>
          <p:spPr bwMode="auto">
            <a:xfrm>
              <a:off x="2450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8" name="Line 47"/>
            <p:cNvSpPr>
              <a:spLocks noChangeShapeType="1"/>
            </p:cNvSpPr>
            <p:nvPr/>
          </p:nvSpPr>
          <p:spPr bwMode="auto">
            <a:xfrm>
              <a:off x="2770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9" name="Line 48"/>
            <p:cNvSpPr>
              <a:spLocks noChangeShapeType="1"/>
            </p:cNvSpPr>
            <p:nvPr/>
          </p:nvSpPr>
          <p:spPr bwMode="auto">
            <a:xfrm>
              <a:off x="3088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0" name="Line 49"/>
            <p:cNvSpPr>
              <a:spLocks noChangeShapeType="1"/>
            </p:cNvSpPr>
            <p:nvPr/>
          </p:nvSpPr>
          <p:spPr bwMode="auto">
            <a:xfrm>
              <a:off x="3406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1" name="Line 50"/>
            <p:cNvSpPr>
              <a:spLocks noChangeShapeType="1"/>
            </p:cNvSpPr>
            <p:nvPr/>
          </p:nvSpPr>
          <p:spPr bwMode="auto">
            <a:xfrm>
              <a:off x="3726" y="1815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2" name="Line 51"/>
            <p:cNvSpPr>
              <a:spLocks noChangeShapeType="1"/>
            </p:cNvSpPr>
            <p:nvPr/>
          </p:nvSpPr>
          <p:spPr bwMode="auto">
            <a:xfrm>
              <a:off x="4034" y="1813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3" name="Text Box 54"/>
            <p:cNvSpPr txBox="1">
              <a:spLocks noChangeArrowheads="1"/>
            </p:cNvSpPr>
            <p:nvPr/>
          </p:nvSpPr>
          <p:spPr bwMode="auto">
            <a:xfrm>
              <a:off x="1220" y="188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4" name="Text Box 55"/>
            <p:cNvSpPr txBox="1">
              <a:spLocks noChangeArrowheads="1"/>
            </p:cNvSpPr>
            <p:nvPr/>
          </p:nvSpPr>
          <p:spPr bwMode="auto">
            <a:xfrm>
              <a:off x="1862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5" name="Text Box 56"/>
            <p:cNvSpPr txBox="1">
              <a:spLocks noChangeArrowheads="1"/>
            </p:cNvSpPr>
            <p:nvPr/>
          </p:nvSpPr>
          <p:spPr bwMode="auto">
            <a:xfrm>
              <a:off x="2816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6" name="Text Box 58"/>
            <p:cNvSpPr txBox="1">
              <a:spLocks noChangeArrowheads="1"/>
            </p:cNvSpPr>
            <p:nvPr/>
          </p:nvSpPr>
          <p:spPr bwMode="auto">
            <a:xfrm>
              <a:off x="218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7" name="Text Box 59"/>
            <p:cNvSpPr txBox="1">
              <a:spLocks noChangeArrowheads="1"/>
            </p:cNvSpPr>
            <p:nvPr/>
          </p:nvSpPr>
          <p:spPr bwMode="auto">
            <a:xfrm>
              <a:off x="344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8" name="Text Box 60"/>
            <p:cNvSpPr txBox="1">
              <a:spLocks noChangeArrowheads="1"/>
            </p:cNvSpPr>
            <p:nvPr/>
          </p:nvSpPr>
          <p:spPr bwMode="auto">
            <a:xfrm>
              <a:off x="3752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9" name="Text Box 61"/>
            <p:cNvSpPr txBox="1">
              <a:spLocks noChangeArrowheads="1"/>
            </p:cNvSpPr>
            <p:nvPr/>
          </p:nvSpPr>
          <p:spPr bwMode="auto">
            <a:xfrm>
              <a:off x="1544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0" name="Text Box 62"/>
            <p:cNvSpPr txBox="1">
              <a:spLocks noChangeArrowheads="1"/>
            </p:cNvSpPr>
            <p:nvPr/>
          </p:nvSpPr>
          <p:spPr bwMode="auto">
            <a:xfrm>
              <a:off x="250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1" name="Text Box 63"/>
            <p:cNvSpPr txBox="1">
              <a:spLocks noChangeArrowheads="1"/>
            </p:cNvSpPr>
            <p:nvPr/>
          </p:nvSpPr>
          <p:spPr bwMode="auto">
            <a:xfrm>
              <a:off x="313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</p:grp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788122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08188" y="3297238"/>
            <a:ext cx="3810000" cy="3128962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latin typeface="Gill Sans MT" charset="0"/>
                <a:cs typeface="+mn-cs"/>
              </a:rPr>
              <a:t>suppose: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nodes with many frames to send, each transmits in slot with probability </a:t>
            </a:r>
            <a:r>
              <a:rPr lang="en-US" sz="2400" i="1" dirty="0">
                <a:latin typeface="Gill Sans MT" charset="0"/>
                <a:cs typeface="+mn-cs"/>
              </a:rPr>
              <a:t>p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given node has success in a slot  = </a:t>
            </a:r>
            <a:r>
              <a:rPr lang="en-US" sz="2400" i="1" dirty="0">
                <a:latin typeface="Gill Sans MT" charset="0"/>
                <a:cs typeface="+mn-cs"/>
              </a:rPr>
              <a:t>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</a:t>
            </a:r>
            <a:r>
              <a:rPr lang="en-US" sz="2400" i="1" dirty="0">
                <a:latin typeface="Gill Sans MT" charset="0"/>
                <a:cs typeface="+mn-cs"/>
              </a:rPr>
              <a:t>any</a:t>
            </a:r>
            <a:r>
              <a:rPr lang="en-US" sz="2400" dirty="0">
                <a:latin typeface="Gill Sans MT" charset="0"/>
                <a:cs typeface="+mn-cs"/>
              </a:rPr>
              <a:t> node has a success = </a:t>
            </a: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endParaRPr lang="en-US" sz="2400" i="1" dirty="0">
              <a:latin typeface="Gill Sans MT" charset="0"/>
              <a:cs typeface="+mn-cs"/>
            </a:endParaRP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502400" y="1647825"/>
            <a:ext cx="3810000" cy="32385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max efficiency: find </a:t>
            </a:r>
            <a:r>
              <a:rPr lang="en-US" sz="2400" i="1" dirty="0">
                <a:latin typeface="Gill Sans MT" charset="0"/>
                <a:cs typeface="+mn-cs"/>
              </a:rPr>
              <a:t>p* </a:t>
            </a:r>
            <a:r>
              <a:rPr lang="en-US" sz="2400" dirty="0">
                <a:latin typeface="Gill Sans MT" charset="0"/>
                <a:cs typeface="+mn-cs"/>
              </a:rPr>
              <a:t>that maximizes </a:t>
            </a:r>
            <a:br>
              <a:rPr lang="en-US" sz="2400" dirty="0">
                <a:latin typeface="Gill Sans MT" charset="0"/>
                <a:cs typeface="+mn-cs"/>
              </a:rPr>
            </a:b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 many nodes, take limit of </a:t>
            </a:r>
            <a:r>
              <a:rPr lang="en-US" sz="2400" i="1" dirty="0">
                <a:latin typeface="Gill Sans MT" charset="0"/>
                <a:cs typeface="+mn-cs"/>
              </a:rPr>
              <a:t>Np*(1-p*)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</a:t>
            </a:r>
            <a:r>
              <a:rPr lang="en-US" sz="2400" dirty="0">
                <a:latin typeface="Gill Sans MT" charset="0"/>
                <a:cs typeface="+mn-cs"/>
              </a:rPr>
              <a:t>as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goes to infinity, gives: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max efficiency = 1/e = .37</a:t>
            </a:r>
            <a:endParaRPr lang="en-US" sz="2400" b="1" i="1" baseline="30000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2119313" y="1687513"/>
            <a:ext cx="3554412" cy="1414462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efficiency</a:t>
            </a:r>
            <a:r>
              <a:rPr lang="en-US" sz="2400" i="0" dirty="0">
                <a:latin typeface="Gill Sans MT" charset="0"/>
                <a:cs typeface="+mn-cs"/>
              </a:rPr>
              <a:t>: long-run </a:t>
            </a:r>
            <a:br>
              <a:rPr lang="en-US" sz="2400" i="0" dirty="0">
                <a:latin typeface="Gill Sans MT" charset="0"/>
                <a:cs typeface="+mn-cs"/>
              </a:rPr>
            </a:br>
            <a:r>
              <a:rPr lang="en-US" sz="2400" i="0" dirty="0">
                <a:latin typeface="Gill Sans MT" charset="0"/>
                <a:cs typeface="+mn-cs"/>
              </a:rPr>
              <a:t>fraction of successful slots </a:t>
            </a:r>
            <a:br>
              <a:rPr lang="en-US" sz="2400" i="0" dirty="0">
                <a:latin typeface="Gill Sans MT" charset="0"/>
                <a:cs typeface="+mn-cs"/>
              </a:rPr>
            </a:br>
            <a:r>
              <a:rPr lang="en-US" sz="2400" i="0" dirty="0">
                <a:latin typeface="Gill Sans MT" charset="0"/>
                <a:cs typeface="+mn-cs"/>
              </a:rPr>
              <a:t>(many nodes, all with many frames to send)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6931026" y="4529138"/>
            <a:ext cx="2568575" cy="141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at best:</a:t>
            </a:r>
            <a:r>
              <a:rPr lang="en-US" sz="2400" i="0" dirty="0">
                <a:latin typeface="Gill Sans MT" charset="0"/>
                <a:cs typeface="+mn-cs"/>
              </a:rPr>
              <a:t> channel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Gill Sans MT" charset="0"/>
                <a:cs typeface="+mn-cs"/>
              </a:rPr>
              <a:t>used for useful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Gill Sans MT" charset="0"/>
                <a:cs typeface="+mn-cs"/>
              </a:rPr>
              <a:t>transmissions 37%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Gill Sans MT" charset="0"/>
                <a:cs typeface="+mn-cs"/>
              </a:rPr>
              <a:t>of time!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9572625" y="4402138"/>
            <a:ext cx="488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600" dirty="0">
                <a:solidFill>
                  <a:srgbClr val="CC0000"/>
                </a:solidFill>
                <a:latin typeface="Gill Sans MT" charset="0"/>
                <a:cs typeface="+mn-cs"/>
              </a:rPr>
              <a:t>!</a:t>
            </a:r>
          </a:p>
        </p:txBody>
      </p:sp>
      <p:sp>
        <p:nvSpPr>
          <p:cNvPr id="26633" name="Rectangle 17"/>
          <p:cNvSpPr>
            <a:spLocks noGrp="1" noChangeArrowheads="1"/>
          </p:cNvSpPr>
          <p:nvPr>
            <p:ph type="title"/>
          </p:nvPr>
        </p:nvSpPr>
        <p:spPr>
          <a:xfrm>
            <a:off x="2057400" y="106363"/>
            <a:ext cx="760253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ALOHA: efficiency</a:t>
            </a:r>
          </a:p>
        </p:txBody>
      </p:sp>
      <p:pic>
        <p:nvPicPr>
          <p:cNvPr id="91145" name="Picture 18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1" y="920750"/>
            <a:ext cx="57705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455492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950914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(unslotted)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422400"/>
            <a:ext cx="83439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unslotted Aloha: simpler, no synchronization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when frame first arrives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transmit immediately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collision probability increases: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frame sent at 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 collides with other frames sent in [t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-1,t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+1]</a:t>
            </a:r>
          </a:p>
        </p:txBody>
      </p:sp>
      <p:pic>
        <p:nvPicPr>
          <p:cNvPr id="93190" name="Picture 4" descr="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3871914"/>
            <a:ext cx="62801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710603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85725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153989"/>
            <a:ext cx="7772400" cy="9620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  <a:r>
              <a:rPr lang="en-US" dirty="0">
                <a:latin typeface="Gill Sans MT" charset="0"/>
                <a:cs typeface="+mj-cs"/>
              </a:rPr>
              <a:t> efficiency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1" y="1328738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P(success by given node) = P(node transmits) </a:t>
            </a:r>
            <a:r>
              <a:rPr lang="en-US" sz="2000" baseline="16000" dirty="0">
                <a:latin typeface="Gill Sans MT" charset="0"/>
                <a:cs typeface="+mn-cs"/>
              </a:rPr>
              <a:t>.</a:t>
            </a:r>
            <a:endParaRPr lang="en-US" sz="2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  <a:r>
              <a:rPr lang="en-US" sz="2000" baseline="16000" dirty="0">
                <a:latin typeface="Gill Sans MT" charset="0"/>
                <a:cs typeface="+mn-cs"/>
              </a:rPr>
              <a:t>.</a:t>
            </a:r>
            <a:endParaRPr lang="en-US" sz="2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                                </a:t>
            </a:r>
            <a:r>
              <a:rPr lang="en-US" sz="2400" i="1" dirty="0">
                <a:latin typeface="Gill Sans MT" charset="0"/>
                <a:cs typeface="+mn-cs"/>
              </a:rPr>
              <a:t>  = 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r>
              <a:rPr lang="en-US" sz="2400" i="1" baseline="16000" dirty="0">
                <a:latin typeface="Gill Sans MT" charset="0"/>
                <a:cs typeface="+mn-cs"/>
              </a:rPr>
              <a:t> 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 </a:t>
            </a:r>
          </a:p>
          <a:p>
            <a:pPr>
              <a:buFont typeface="Wingdings" charset="0"/>
              <a:buNone/>
              <a:defRPr/>
            </a:pPr>
            <a:r>
              <a:rPr lang="en-US" sz="2400" b="1" baseline="30000" dirty="0">
                <a:latin typeface="Gill Sans MT" charset="0"/>
                <a:cs typeface="+mn-cs"/>
              </a:rPr>
              <a:t>                                                    </a:t>
            </a:r>
            <a:r>
              <a:rPr lang="en-US" sz="2400" b="1" i="1" baseline="30000" dirty="0">
                <a:latin typeface="Gill Sans MT" charset="0"/>
                <a:cs typeface="+mn-cs"/>
              </a:rPr>
              <a:t>     </a:t>
            </a:r>
            <a:r>
              <a:rPr lang="en-US" sz="2400" i="1" dirty="0">
                <a:latin typeface="Gill Sans MT" charset="0"/>
                <a:cs typeface="+mn-cs"/>
              </a:rPr>
              <a:t>=</a:t>
            </a:r>
            <a:r>
              <a:rPr lang="en-US" sz="2400" b="1" i="1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2(N-1)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endParaRPr lang="en-US" sz="2000" i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baseline="16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… choosing optimum p and then letting </a:t>
            </a:r>
            <a:r>
              <a:rPr lang="en-US" i="1" baseline="16000" dirty="0">
                <a:latin typeface="Gill Sans MT" charset="0"/>
                <a:cs typeface="+mn-cs"/>
              </a:rPr>
              <a:t>n</a:t>
            </a:r>
            <a:r>
              <a:rPr lang="en-US" baseline="16000" dirty="0">
                <a:latin typeface="Gill Sans MT" charset="0"/>
                <a:cs typeface="+mn-cs"/>
              </a:rPr>
              <a:t> </a:t>
            </a: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          </a:t>
            </a:r>
            <a:r>
              <a:rPr lang="en-US" i="1" baseline="16000" dirty="0">
                <a:latin typeface="Gill Sans MT" charset="0"/>
                <a:cs typeface="+mn-cs"/>
              </a:rPr>
              <a:t>         </a:t>
            </a:r>
            <a:r>
              <a:rPr lang="en-US" sz="2400" i="1" dirty="0">
                <a:latin typeface="Gill Sans MT" charset="0"/>
                <a:cs typeface="+mn-cs"/>
              </a:rPr>
              <a:t>= 1/(2e) = .18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	</a:t>
            </a:r>
            <a:endParaRPr lang="en-US" b="1" i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3746500" y="5175251"/>
            <a:ext cx="458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>
                <a:solidFill>
                  <a:srgbClr val="CC0000"/>
                </a:solidFill>
                <a:latin typeface="Gill Sans MT" charset="0"/>
                <a:cs typeface="+mn-cs"/>
              </a:rPr>
              <a:t>even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worse</a:t>
            </a:r>
            <a:r>
              <a:rPr lang="en-US" sz="2800" i="0" dirty="0">
                <a:solidFill>
                  <a:srgbClr val="CC0000"/>
                </a:solidFill>
                <a:latin typeface="Gill Sans MT" charset="0"/>
                <a:cs typeface="+mn-cs"/>
              </a:rPr>
              <a:t> than slotted Aloha!</a:t>
            </a:r>
          </a:p>
        </p:txBody>
      </p:sp>
      <p:grpSp>
        <p:nvGrpSpPr>
          <p:cNvPr id="95239" name="Group 10"/>
          <p:cNvGrpSpPr>
            <a:grpSpLocks/>
          </p:cNvGrpSpPr>
          <p:nvPr/>
        </p:nvGrpSpPr>
        <p:grpSpPr bwMode="auto">
          <a:xfrm>
            <a:off x="8188312" y="3739363"/>
            <a:ext cx="736600" cy="90487"/>
            <a:chOff x="3242" y="3679"/>
            <a:chExt cx="464" cy="57"/>
          </a:xfrm>
        </p:grpSpPr>
        <p:sp>
          <p:nvSpPr>
            <p:cNvPr id="28681" name="Line 7"/>
            <p:cNvSpPr>
              <a:spLocks noChangeShapeType="1"/>
            </p:cNvSpPr>
            <p:nvPr/>
          </p:nvSpPr>
          <p:spPr bwMode="auto">
            <a:xfrm>
              <a:off x="3242" y="3711"/>
              <a:ext cx="2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2" name="Oval 8"/>
            <p:cNvSpPr>
              <a:spLocks noChangeArrowheads="1"/>
            </p:cNvSpPr>
            <p:nvPr/>
          </p:nvSpPr>
          <p:spPr bwMode="auto">
            <a:xfrm>
              <a:off x="3494" y="3680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3" name="Oval 9"/>
            <p:cNvSpPr>
              <a:spLocks noChangeArrowheads="1"/>
            </p:cNvSpPr>
            <p:nvPr/>
          </p:nvSpPr>
          <p:spPr bwMode="auto">
            <a:xfrm>
              <a:off x="3599" y="3679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862244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9" y="1004889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228600"/>
            <a:ext cx="846455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CSMA (carrier sense multiple access)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0526" y="1662114"/>
            <a:ext cx="6467475" cy="3246437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600" i="1" dirty="0">
                <a:solidFill>
                  <a:srgbClr val="CC0000"/>
                </a:solidFill>
                <a:cs typeface="+mn-cs"/>
              </a:rPr>
              <a:t>CSMA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sz="3200" dirty="0">
                <a:cs typeface="+mn-cs"/>
              </a:rPr>
              <a:t> listen before transmit: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idle:</a:t>
            </a:r>
            <a:r>
              <a:rPr lang="en-US" dirty="0">
                <a:cs typeface="+mn-cs"/>
              </a:rPr>
              <a:t> transmit entire frame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busy</a:t>
            </a:r>
            <a:r>
              <a:rPr lang="en-US" dirty="0">
                <a:cs typeface="+mn-cs"/>
              </a:rPr>
              <a:t>, defer transmission </a:t>
            </a:r>
            <a:br>
              <a:rPr lang="en-US" dirty="0">
                <a:cs typeface="+mn-cs"/>
              </a:rPr>
            </a:b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human analogy: don</a:t>
            </a:r>
            <a:r>
              <a:rPr lang="ja-JP" altLang="en-US" dirty="0">
                <a:cs typeface="+mn-cs"/>
              </a:rPr>
              <a:t>’</a:t>
            </a:r>
            <a:r>
              <a:rPr lang="en-US" dirty="0">
                <a:cs typeface="+mn-cs"/>
              </a:rPr>
              <a:t>t interrupt others!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56211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1" y="1600200"/>
            <a:ext cx="3922713" cy="4648200"/>
          </a:xfrm>
        </p:spPr>
        <p:txBody>
          <a:bodyPr/>
          <a:lstStyle/>
          <a:p>
            <a:pPr marL="457200" indent="-457200"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6.1 introduction, services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latin typeface="Gill Sans MT" charset="0"/>
                <a:cs typeface="+mn-cs"/>
              </a:rPr>
              <a:t> error detection, correction 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latin typeface="Gill Sans MT" charset="0"/>
                <a:cs typeface="+mn-cs"/>
              </a:rPr>
              <a:t> multiple access protocols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>
                <a:latin typeface="Gill Sans MT" charset="0"/>
                <a:cs typeface="+mn-cs"/>
              </a:rPr>
              <a:t>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1" y="1600200"/>
            <a:ext cx="4054475" cy="4648200"/>
          </a:xfrm>
        </p:spPr>
        <p:txBody>
          <a:bodyPr/>
          <a:lstStyle/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147394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 collisions</a:t>
            </a:r>
          </a:p>
        </p:txBody>
      </p:sp>
      <p:sp>
        <p:nvSpPr>
          <p:cNvPr id="307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1" y="1600200"/>
            <a:ext cx="359727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can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still occur: </a:t>
            </a:r>
            <a:r>
              <a:rPr lang="en-US" sz="2400" dirty="0">
                <a:latin typeface="Gill Sans MT" charset="0"/>
                <a:cs typeface="+mn-cs"/>
              </a:rPr>
              <a:t>propagation delay means  two nodes may not hear each other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transmission</a:t>
            </a: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collision: </a:t>
            </a:r>
            <a:r>
              <a:rPr lang="en-US" sz="2400" dirty="0">
                <a:latin typeface="Gill Sans MT" charset="0"/>
                <a:cs typeface="+mn-cs"/>
              </a:rPr>
              <a:t>entire packet transmission time wasted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distance &amp; propagation delay play role in in determining collision probability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3072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9334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4" y="1322389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7045326" y="8842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cs typeface="+mn-cs"/>
              </a:rPr>
              <a:t>spatial layout of nodes </a:t>
            </a:r>
            <a:endParaRPr lang="en-US" sz="2000" dirty="0">
              <a:cs typeface="+mn-cs"/>
            </a:endParaRPr>
          </a:p>
        </p:txBody>
      </p:sp>
      <p:pic>
        <p:nvPicPr>
          <p:cNvPr id="99336" name="Picture 8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012825"/>
            <a:ext cx="39433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311" name="Rectangle 87"/>
          <p:cNvSpPr>
            <a:spLocks noChangeArrowheads="1"/>
          </p:cNvSpPr>
          <p:nvPr/>
        </p:nvSpPr>
        <p:spPr bwMode="auto">
          <a:xfrm>
            <a:off x="6351589" y="2552701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6359526" y="2809876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4" name="Rectangle 90"/>
          <p:cNvSpPr>
            <a:spLocks noChangeArrowheads="1"/>
          </p:cNvSpPr>
          <p:nvPr/>
        </p:nvSpPr>
        <p:spPr bwMode="auto">
          <a:xfrm>
            <a:off x="6321426" y="3062288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5" name="Rectangle 91"/>
          <p:cNvSpPr>
            <a:spLocks noChangeArrowheads="1"/>
          </p:cNvSpPr>
          <p:nvPr/>
        </p:nvSpPr>
        <p:spPr bwMode="auto">
          <a:xfrm>
            <a:off x="6294438" y="4670426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4" name="Rectangle 92"/>
          <p:cNvSpPr>
            <a:spLocks noChangeArrowheads="1"/>
          </p:cNvSpPr>
          <p:nvPr/>
        </p:nvSpPr>
        <p:spPr bwMode="auto">
          <a:xfrm>
            <a:off x="6288089" y="1254125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9342" name="Group 98"/>
          <p:cNvGrpSpPr>
            <a:grpSpLocks/>
          </p:cNvGrpSpPr>
          <p:nvPr/>
        </p:nvGrpSpPr>
        <p:grpSpPr bwMode="auto">
          <a:xfrm>
            <a:off x="6472239" y="1252538"/>
            <a:ext cx="3513137" cy="628650"/>
            <a:chOff x="3117" y="180"/>
            <a:chExt cx="2213" cy="396"/>
          </a:xfrm>
        </p:grpSpPr>
        <p:grpSp>
          <p:nvGrpSpPr>
            <p:cNvPr id="99343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99358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9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4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99356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7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5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99354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5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6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99352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3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30740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1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2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3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4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52801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8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8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8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11" grpId="0" animBg="1"/>
      <p:bldP spid="180312" grpId="0" animBg="1"/>
      <p:bldP spid="180314" grpId="0" animBg="1"/>
      <p:bldP spid="1803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6289" y="1433513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CSMA/CD: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carrier sensing, deferral as in CSMA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collisions </a:t>
            </a:r>
            <a:r>
              <a:rPr lang="en-US" i="1" dirty="0">
                <a:latin typeface="Gill Sans MT" charset="0"/>
              </a:rPr>
              <a:t>detected</a:t>
            </a:r>
            <a:r>
              <a:rPr lang="en-US" dirty="0">
                <a:latin typeface="Gill Sans MT" charset="0"/>
              </a:rPr>
              <a:t> within short time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colliding transmissions aborted, reducing channel wastage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collision detection: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easy in wired LANs: measure signal strengths, compare transmitted, received signals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difficult in wireless LANs: received signal strength overwhelmed by local transmission strength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human analogy: the polite conversationalist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86998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9" y="1531939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Grp="1" noChangeArrowheads="1"/>
          </p:cNvSpPr>
          <p:nvPr>
            <p:ph type="title"/>
          </p:nvPr>
        </p:nvSpPr>
        <p:spPr>
          <a:xfrm>
            <a:off x="2057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2775" name="Rectangle 29"/>
          <p:cNvSpPr>
            <a:spLocks noChangeArrowheads="1"/>
          </p:cNvSpPr>
          <p:nvPr/>
        </p:nvSpPr>
        <p:spPr bwMode="auto">
          <a:xfrm>
            <a:off x="3565525" y="1446213"/>
            <a:ext cx="4135438" cy="121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4302126" y="15954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cs typeface="+mn-cs"/>
              </a:rPr>
              <a:t>spatial layout of nodes </a:t>
            </a:r>
            <a:endParaRPr lang="en-US" sz="2000" dirty="0">
              <a:cs typeface="+mn-cs"/>
            </a:endParaRPr>
          </a:p>
        </p:txBody>
      </p:sp>
      <p:grpSp>
        <p:nvGrpSpPr>
          <p:cNvPr id="103432" name="Group 30"/>
          <p:cNvGrpSpPr>
            <a:grpSpLocks/>
          </p:cNvGrpSpPr>
          <p:nvPr/>
        </p:nvGrpSpPr>
        <p:grpSpPr bwMode="auto">
          <a:xfrm>
            <a:off x="4065588" y="1985963"/>
            <a:ext cx="3263900" cy="195262"/>
            <a:chOff x="4220" y="1231"/>
            <a:chExt cx="1989" cy="90"/>
          </a:xfrm>
        </p:grpSpPr>
        <p:sp>
          <p:nvSpPr>
            <p:cNvPr id="32790" name="Line 23"/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2" name="Line 25"/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3" name="Line 26"/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4" name="Line 27"/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03433" name="Group 11"/>
          <p:cNvGrpSpPr>
            <a:grpSpLocks/>
          </p:cNvGrpSpPr>
          <p:nvPr/>
        </p:nvGrpSpPr>
        <p:grpSpPr bwMode="auto">
          <a:xfrm flipH="1">
            <a:off x="3711575" y="2119313"/>
            <a:ext cx="501650" cy="512762"/>
            <a:chOff x="2839" y="3501"/>
            <a:chExt cx="755" cy="803"/>
          </a:xfrm>
        </p:grpSpPr>
        <p:pic>
          <p:nvPicPr>
            <p:cNvPr id="103443" name="Picture 12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4" name="Freeform 1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4" name="Group 14"/>
          <p:cNvGrpSpPr>
            <a:grpSpLocks/>
          </p:cNvGrpSpPr>
          <p:nvPr/>
        </p:nvGrpSpPr>
        <p:grpSpPr bwMode="auto">
          <a:xfrm flipH="1">
            <a:off x="4803775" y="2101851"/>
            <a:ext cx="501650" cy="512763"/>
            <a:chOff x="2839" y="3501"/>
            <a:chExt cx="755" cy="803"/>
          </a:xfrm>
        </p:grpSpPr>
        <p:pic>
          <p:nvPicPr>
            <p:cNvPr id="103441" name="Picture 1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2" name="Freeform 1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5" name="Group 17"/>
          <p:cNvGrpSpPr>
            <a:grpSpLocks/>
          </p:cNvGrpSpPr>
          <p:nvPr/>
        </p:nvGrpSpPr>
        <p:grpSpPr bwMode="auto">
          <a:xfrm flipH="1">
            <a:off x="5802313" y="2092326"/>
            <a:ext cx="501650" cy="512763"/>
            <a:chOff x="2839" y="3501"/>
            <a:chExt cx="755" cy="803"/>
          </a:xfrm>
        </p:grpSpPr>
        <p:pic>
          <p:nvPicPr>
            <p:cNvPr id="103439" name="Picture 18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0" name="Freeform 1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6" name="Group 20"/>
          <p:cNvGrpSpPr>
            <a:grpSpLocks/>
          </p:cNvGrpSpPr>
          <p:nvPr/>
        </p:nvGrpSpPr>
        <p:grpSpPr bwMode="auto">
          <a:xfrm flipH="1">
            <a:off x="6921500" y="2106613"/>
            <a:ext cx="501650" cy="512762"/>
            <a:chOff x="2839" y="3501"/>
            <a:chExt cx="755" cy="803"/>
          </a:xfrm>
        </p:grpSpPr>
        <p:pic>
          <p:nvPicPr>
            <p:cNvPr id="103437" name="Picture 21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8" name="Freeform 2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607539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841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CSMA/CD algorithm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7076" y="1500188"/>
            <a:ext cx="40417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1. </a:t>
            </a:r>
            <a:r>
              <a:rPr lang="en-US" sz="2600" dirty="0">
                <a:latin typeface="Gill Sans MT" charset="0"/>
                <a:cs typeface="+mn-cs"/>
              </a:rPr>
              <a:t>NIC receives datagram from network layer, creates frame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2. </a:t>
            </a:r>
            <a:r>
              <a:rPr lang="en-US" sz="2600" dirty="0">
                <a:latin typeface="Gill Sans MT" charset="0"/>
                <a:cs typeface="+mn-cs"/>
              </a:rPr>
              <a:t>If NIC senses channel idle, starts frame transmission. If NIC senses channel busy, waits until channel idle, then transmits.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3. </a:t>
            </a:r>
            <a:r>
              <a:rPr lang="en-US" sz="2600" dirty="0">
                <a:latin typeface="Gill Sans MT" charset="0"/>
                <a:cs typeface="+mn-cs"/>
              </a:rPr>
              <a:t>If NIC transmits entire frame without detecting another transmission, NIC is done with frame !</a:t>
            </a: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51564" y="1543050"/>
            <a:ext cx="39655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4. </a:t>
            </a:r>
            <a:r>
              <a:rPr lang="en-US" sz="2600" dirty="0">
                <a:latin typeface="Gill Sans MT" charset="0"/>
                <a:cs typeface="+mn-cs"/>
              </a:rPr>
              <a:t>If NIC detects another transmission while transmitting,  aborts and sends jam signal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5. </a:t>
            </a:r>
            <a:r>
              <a:rPr lang="en-US" sz="2600" dirty="0">
                <a:latin typeface="Gill Sans MT" charset="0"/>
                <a:cs typeface="+mn-cs"/>
              </a:rPr>
              <a:t>After aborting, NIC enters </a:t>
            </a:r>
            <a:r>
              <a:rPr lang="en-US" sz="2600" i="1" dirty="0">
                <a:solidFill>
                  <a:srgbClr val="CC0000"/>
                </a:solidFill>
                <a:latin typeface="Gill Sans MT" charset="0"/>
                <a:cs typeface="+mn-cs"/>
              </a:rPr>
              <a:t>binary (exponential) backoff: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after </a:t>
            </a:r>
            <a:r>
              <a:rPr lang="en-US" i="1" dirty="0">
                <a:latin typeface="Gill Sans MT" charset="0"/>
              </a:rPr>
              <a:t>m</a:t>
            </a:r>
            <a:r>
              <a:rPr lang="en-US" dirty="0">
                <a:latin typeface="Gill Sans MT" charset="0"/>
              </a:rPr>
              <a:t>th collision, NIC chooses </a:t>
            </a:r>
            <a:r>
              <a:rPr lang="en-US" i="1" dirty="0">
                <a:latin typeface="Gill Sans MT" charset="0"/>
              </a:rPr>
              <a:t>K </a:t>
            </a:r>
            <a:r>
              <a:rPr lang="en-US" dirty="0">
                <a:latin typeface="Gill Sans MT" charset="0"/>
              </a:rPr>
              <a:t>at random from </a:t>
            </a:r>
            <a:r>
              <a:rPr lang="en-US" i="1" dirty="0">
                <a:latin typeface="Gill Sans MT" charset="0"/>
              </a:rPr>
              <a:t>{0,1,2, …, 2</a:t>
            </a:r>
            <a:r>
              <a:rPr lang="en-US" b="1" i="1" baseline="30000" dirty="0">
                <a:latin typeface="Gill Sans MT" charset="0"/>
              </a:rPr>
              <a:t>m</a:t>
            </a:r>
            <a:r>
              <a:rPr lang="en-US" i="1" dirty="0">
                <a:latin typeface="Gill Sans MT" charset="0"/>
              </a:rPr>
              <a:t>-1}</a:t>
            </a:r>
            <a:r>
              <a:rPr lang="en-US" dirty="0">
                <a:latin typeface="Gill Sans MT" charset="0"/>
              </a:rPr>
              <a:t>. NIC waits K</a:t>
            </a:r>
            <a:r>
              <a:rPr lang="el-GR" dirty="0">
                <a:latin typeface="Gill Sans MT" charset="0"/>
              </a:rPr>
              <a:t>·</a:t>
            </a:r>
            <a:r>
              <a:rPr lang="en-US" dirty="0">
                <a:latin typeface="Gill Sans MT" charset="0"/>
              </a:rPr>
              <a:t>512 bit times, returns to Step 2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longer backoff interval with more collisions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  </a:t>
            </a:r>
          </a:p>
        </p:txBody>
      </p:sp>
      <p:pic>
        <p:nvPicPr>
          <p:cNvPr id="105478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6" y="906464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564048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efficiency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0"/>
            <a:ext cx="7772400" cy="1684338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prop</a:t>
            </a:r>
            <a:r>
              <a:rPr lang="en-US" sz="2400" dirty="0">
                <a:latin typeface="Gill Sans MT" charset="0"/>
                <a:cs typeface="+mn-cs"/>
              </a:rPr>
              <a:t> = max prop delay between 2 nodes in LAN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trans</a:t>
            </a:r>
            <a:r>
              <a:rPr lang="en-US" sz="2400" dirty="0">
                <a:latin typeface="Gill Sans MT" charset="0"/>
                <a:cs typeface="+mn-cs"/>
              </a:rPr>
              <a:t> = time to transmit max-size frame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efficiency goes to 1 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prop</a:t>
            </a:r>
            <a:r>
              <a:rPr lang="en-US" dirty="0">
                <a:latin typeface="Gill Sans MT" charset="0"/>
              </a:rPr>
              <a:t> goes to 0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trans</a:t>
            </a:r>
            <a:r>
              <a:rPr lang="en-US" dirty="0">
                <a:latin typeface="Gill Sans MT" charset="0"/>
              </a:rPr>
              <a:t> goes to infinity</a:t>
            </a: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better performance than ALOHA: and simple, cheap, decentralized</a:t>
            </a:r>
            <a:r>
              <a:rPr lang="en-US" dirty="0">
                <a:latin typeface="Gill Sans MT" charset="0"/>
                <a:cs typeface="+mn-cs"/>
              </a:rPr>
              <a:t>!</a:t>
            </a:r>
          </a:p>
        </p:txBody>
      </p:sp>
      <p:graphicFrame>
        <p:nvGraphicFramePr>
          <p:cNvPr id="107525" name="Object 4"/>
          <p:cNvGraphicFramePr>
            <a:graphicFrameLocks noChangeAspect="1"/>
          </p:cNvGraphicFramePr>
          <p:nvPr/>
        </p:nvGraphicFramePr>
        <p:xfrm>
          <a:off x="4319589" y="2859088"/>
          <a:ext cx="35702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8" name="Equation" r:id="rId4" imgW="1422400" imgH="393700" progId="Equation.3">
                  <p:embed/>
                </p:oleObj>
              </mc:Choice>
              <mc:Fallback>
                <p:oleObj name="Equation" r:id="rId4" imgW="1422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9" y="2859088"/>
                        <a:ext cx="35702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6" name="Picture 22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1" y="1033464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642540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995364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46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channel partitioning MAC protocols: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share channel </a:t>
            </a:r>
            <a:r>
              <a:rPr lang="en-US" i="1" dirty="0">
                <a:latin typeface="Gill Sans MT" charset="0"/>
              </a:rPr>
              <a:t>efficiently</a:t>
            </a:r>
            <a:r>
              <a:rPr lang="en-US" dirty="0">
                <a:latin typeface="Gill Sans MT" charset="0"/>
              </a:rPr>
              <a:t> and </a:t>
            </a:r>
            <a:r>
              <a:rPr lang="en-US" i="1" dirty="0">
                <a:latin typeface="Gill Sans MT" charset="0"/>
              </a:rPr>
              <a:t>fairly</a:t>
            </a:r>
            <a:r>
              <a:rPr lang="en-US" dirty="0">
                <a:latin typeface="Gill Sans MT" charset="0"/>
              </a:rPr>
              <a:t> at high load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inefficient at low load: delay in channel access, 1/N bandwidth allocated even if only 1 active node! 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random access MAC protocols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efficient at low load: single node can fully utilize channel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high load: collision overhead</a:t>
            </a:r>
          </a:p>
          <a:p>
            <a:pPr>
              <a:buFont typeface="Wingdings" charset="0"/>
              <a:buNone/>
              <a:defRPr/>
            </a:pP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protocols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look for best of both worlds!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746896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9" name="Group 55"/>
          <p:cNvGrpSpPr>
            <a:grpSpLocks/>
          </p:cNvGrpSpPr>
          <p:nvPr/>
        </p:nvGrpSpPr>
        <p:grpSpPr bwMode="auto">
          <a:xfrm>
            <a:off x="5922963" y="4154489"/>
            <a:ext cx="781050" cy="681037"/>
            <a:chOff x="-44" y="1473"/>
            <a:chExt cx="981" cy="1105"/>
          </a:xfrm>
        </p:grpSpPr>
        <p:pic>
          <p:nvPicPr>
            <p:cNvPr id="111652" name="Picture 56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3" name="Freeform 5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0" name="Group 58"/>
          <p:cNvGrpSpPr>
            <a:grpSpLocks/>
          </p:cNvGrpSpPr>
          <p:nvPr/>
        </p:nvGrpSpPr>
        <p:grpSpPr bwMode="auto">
          <a:xfrm>
            <a:off x="6215063" y="3549650"/>
            <a:ext cx="781050" cy="681038"/>
            <a:chOff x="-44" y="1473"/>
            <a:chExt cx="981" cy="1105"/>
          </a:xfrm>
        </p:grpSpPr>
        <p:pic>
          <p:nvPicPr>
            <p:cNvPr id="111650" name="Picture 59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1" name="Freeform 6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1" name="Group 61"/>
          <p:cNvGrpSpPr>
            <a:grpSpLocks/>
          </p:cNvGrpSpPr>
          <p:nvPr/>
        </p:nvGrpSpPr>
        <p:grpSpPr bwMode="auto">
          <a:xfrm>
            <a:off x="6496050" y="2935289"/>
            <a:ext cx="781050" cy="681037"/>
            <a:chOff x="-44" y="1473"/>
            <a:chExt cx="981" cy="1105"/>
          </a:xfrm>
        </p:grpSpPr>
        <p:pic>
          <p:nvPicPr>
            <p:cNvPr id="111648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9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2" name="Group 64"/>
          <p:cNvGrpSpPr>
            <a:grpSpLocks/>
          </p:cNvGrpSpPr>
          <p:nvPr/>
        </p:nvGrpSpPr>
        <p:grpSpPr bwMode="auto">
          <a:xfrm>
            <a:off x="6797675" y="2354264"/>
            <a:ext cx="781050" cy="681037"/>
            <a:chOff x="-44" y="1473"/>
            <a:chExt cx="981" cy="1105"/>
          </a:xfrm>
        </p:grpSpPr>
        <p:pic>
          <p:nvPicPr>
            <p:cNvPr id="111646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7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3" name="Group 67"/>
          <p:cNvGrpSpPr>
            <a:grpSpLocks/>
          </p:cNvGrpSpPr>
          <p:nvPr/>
        </p:nvGrpSpPr>
        <p:grpSpPr bwMode="auto">
          <a:xfrm flipH="1">
            <a:off x="8334375" y="2600325"/>
            <a:ext cx="781050" cy="681038"/>
            <a:chOff x="-44" y="1473"/>
            <a:chExt cx="981" cy="1105"/>
          </a:xfrm>
        </p:grpSpPr>
        <p:pic>
          <p:nvPicPr>
            <p:cNvPr id="111644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5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563" y="1485900"/>
            <a:ext cx="3460750" cy="506253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polling:</a:t>
            </a:r>
            <a:r>
              <a:rPr lang="en-US" sz="3200" b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master node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invites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nodes to transmit in turn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typically used with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dumb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devices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concerns: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polling overhead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latency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single point of failure (master)</a:t>
            </a:r>
          </a:p>
        </p:txBody>
      </p:sp>
      <p:sp>
        <p:nvSpPr>
          <p:cNvPr id="34826" name="Line 24"/>
          <p:cNvSpPr>
            <a:spLocks noChangeShapeType="1"/>
          </p:cNvSpPr>
          <p:nvPr/>
        </p:nvSpPr>
        <p:spPr bwMode="auto">
          <a:xfrm flipH="1">
            <a:off x="6810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7" name="Line 25"/>
          <p:cNvSpPr>
            <a:spLocks noChangeShapeType="1"/>
          </p:cNvSpPr>
          <p:nvPr/>
        </p:nvSpPr>
        <p:spPr bwMode="auto">
          <a:xfrm>
            <a:off x="7451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8" name="Line 31"/>
          <p:cNvSpPr>
            <a:spLocks noChangeShapeType="1"/>
          </p:cNvSpPr>
          <p:nvPr/>
        </p:nvSpPr>
        <p:spPr bwMode="auto">
          <a:xfrm>
            <a:off x="7600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9" name="Line 35"/>
          <p:cNvSpPr>
            <a:spLocks noChangeShapeType="1"/>
          </p:cNvSpPr>
          <p:nvPr/>
        </p:nvSpPr>
        <p:spPr bwMode="auto">
          <a:xfrm>
            <a:off x="7180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0" name="Line 37"/>
          <p:cNvSpPr>
            <a:spLocks noChangeShapeType="1"/>
          </p:cNvSpPr>
          <p:nvPr/>
        </p:nvSpPr>
        <p:spPr bwMode="auto">
          <a:xfrm>
            <a:off x="6908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1" name="Line 39"/>
          <p:cNvSpPr>
            <a:spLocks noChangeShapeType="1"/>
          </p:cNvSpPr>
          <p:nvPr/>
        </p:nvSpPr>
        <p:spPr bwMode="auto">
          <a:xfrm>
            <a:off x="6637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2" name="Text Box 40"/>
          <p:cNvSpPr txBox="1">
            <a:spLocks noChangeArrowheads="1"/>
          </p:cNvSpPr>
          <p:nvPr/>
        </p:nvSpPr>
        <p:spPr bwMode="auto">
          <a:xfrm>
            <a:off x="8162925" y="3222626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>
                <a:latin typeface="Arial" charset="0"/>
                <a:cs typeface="+mn-cs"/>
              </a:rPr>
              <a:t>master</a:t>
            </a:r>
          </a:p>
        </p:txBody>
      </p:sp>
      <p:sp>
        <p:nvSpPr>
          <p:cNvPr id="34833" name="Text Box 41"/>
          <p:cNvSpPr txBox="1">
            <a:spLocks noChangeArrowheads="1"/>
          </p:cNvSpPr>
          <p:nvPr/>
        </p:nvSpPr>
        <p:spPr bwMode="auto">
          <a:xfrm>
            <a:off x="5988051" y="4808539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>
                <a:latin typeface="Arial" charset="0"/>
                <a:cs typeface="+mn-cs"/>
              </a:rPr>
              <a:t>slaves</a:t>
            </a:r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8347075" y="2636838"/>
            <a:ext cx="560388" cy="336550"/>
            <a:chOff x="4212" y="2864"/>
            <a:chExt cx="353" cy="212"/>
          </a:xfrm>
        </p:grpSpPr>
        <p:sp>
          <p:nvSpPr>
            <p:cNvPr id="34843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4" name="Text Box 43"/>
            <p:cNvSpPr txBox="1">
              <a:spLocks noChangeArrowheads="1"/>
            </p:cNvSpPr>
            <p:nvPr/>
          </p:nvSpPr>
          <p:spPr bwMode="auto">
            <a:xfrm>
              <a:off x="4227" y="2864"/>
              <a:ext cx="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chemeClr val="bg1"/>
                  </a:solidFill>
                  <a:latin typeface="Arial" charset="0"/>
                  <a:cs typeface="+mn-cs"/>
                </a:rPr>
                <a:t>poll</a:t>
              </a:r>
            </a:p>
          </p:txBody>
        </p:sp>
      </p:grpSp>
      <p:grpSp>
        <p:nvGrpSpPr>
          <p:cNvPr id="184368" name="Group 48"/>
          <p:cNvGrpSpPr>
            <a:grpSpLocks/>
          </p:cNvGrpSpPr>
          <p:nvPr/>
        </p:nvGrpSpPr>
        <p:grpSpPr bwMode="auto">
          <a:xfrm>
            <a:off x="6396038" y="3559175"/>
            <a:ext cx="595312" cy="336550"/>
            <a:chOff x="4415" y="2364"/>
            <a:chExt cx="375" cy="212"/>
          </a:xfrm>
        </p:grpSpPr>
        <p:sp>
          <p:nvSpPr>
            <p:cNvPr id="34841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2" name="Text Box 47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grpSp>
        <p:nvGrpSpPr>
          <p:cNvPr id="184369" name="Group 49"/>
          <p:cNvGrpSpPr>
            <a:grpSpLocks/>
          </p:cNvGrpSpPr>
          <p:nvPr/>
        </p:nvGrpSpPr>
        <p:grpSpPr bwMode="auto">
          <a:xfrm>
            <a:off x="6902451" y="2441575"/>
            <a:ext cx="595313" cy="336550"/>
            <a:chOff x="4415" y="2364"/>
            <a:chExt cx="375" cy="212"/>
          </a:xfrm>
        </p:grpSpPr>
        <p:sp>
          <p:nvSpPr>
            <p:cNvPr id="34839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0" name="Text Box 51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pic>
        <p:nvPicPr>
          <p:cNvPr id="111636" name="Picture 5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995364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8" name="Rectangle 54"/>
          <p:cNvSpPr>
            <a:spLocks noGrp="1" noChangeArrowheads="1"/>
          </p:cNvSpPr>
          <p:nvPr>
            <p:ph type="title"/>
          </p:nvPr>
        </p:nvSpPr>
        <p:spPr>
          <a:xfrm>
            <a:off x="1946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89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7" name="Group 21"/>
          <p:cNvGrpSpPr>
            <a:grpSpLocks/>
          </p:cNvGrpSpPr>
          <p:nvPr/>
        </p:nvGrpSpPr>
        <p:grpSpPr bwMode="auto">
          <a:xfrm>
            <a:off x="8753475" y="3667125"/>
            <a:ext cx="781050" cy="681038"/>
            <a:chOff x="-44" y="1473"/>
            <a:chExt cx="981" cy="1105"/>
          </a:xfrm>
        </p:grpSpPr>
        <p:pic>
          <p:nvPicPr>
            <p:cNvPr id="113685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6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8" name="Group 24"/>
          <p:cNvGrpSpPr>
            <a:grpSpLocks/>
          </p:cNvGrpSpPr>
          <p:nvPr/>
        </p:nvGrpSpPr>
        <p:grpSpPr bwMode="auto">
          <a:xfrm>
            <a:off x="6038850" y="3624264"/>
            <a:ext cx="781050" cy="681037"/>
            <a:chOff x="-44" y="1473"/>
            <a:chExt cx="981" cy="1105"/>
          </a:xfrm>
        </p:grpSpPr>
        <p:pic>
          <p:nvPicPr>
            <p:cNvPr id="113683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4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9" name="Group 27"/>
          <p:cNvGrpSpPr>
            <a:grpSpLocks/>
          </p:cNvGrpSpPr>
          <p:nvPr/>
        </p:nvGrpSpPr>
        <p:grpSpPr bwMode="auto">
          <a:xfrm>
            <a:off x="7356475" y="1960564"/>
            <a:ext cx="781050" cy="681037"/>
            <a:chOff x="-44" y="1473"/>
            <a:chExt cx="981" cy="1105"/>
          </a:xfrm>
        </p:grpSpPr>
        <p:pic>
          <p:nvPicPr>
            <p:cNvPr id="113681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2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70" name="Group 30"/>
          <p:cNvGrpSpPr>
            <a:grpSpLocks/>
          </p:cNvGrpSpPr>
          <p:nvPr/>
        </p:nvGrpSpPr>
        <p:grpSpPr bwMode="auto">
          <a:xfrm>
            <a:off x="7410450" y="5408614"/>
            <a:ext cx="781050" cy="681037"/>
            <a:chOff x="-44" y="1473"/>
            <a:chExt cx="981" cy="1105"/>
          </a:xfrm>
        </p:grpSpPr>
        <p:pic>
          <p:nvPicPr>
            <p:cNvPr id="113679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0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2124075" y="1376363"/>
            <a:ext cx="37544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token passing:</a:t>
            </a:r>
            <a:endParaRPr lang="en-US" sz="3200" b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control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token</a:t>
            </a:r>
            <a:r>
              <a:rPr lang="en-US" sz="2400" b="1" dirty="0"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passed from one node to next sequentially.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token message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concerns: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token overhead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latency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single point of failure (token)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>
                <a:latin typeface="Gill Sans MT" charset="0"/>
                <a:cs typeface="+mn-cs"/>
              </a:rPr>
              <a:t> </a:t>
            </a:r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6884989" y="2617789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7729539" y="1725614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7473951" y="6008689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5865813" y="3079750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(nothing</a:t>
            </a:r>
          </a:p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6362700" y="3743326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pic>
        <p:nvPicPr>
          <p:cNvPr id="113677" name="Picture 1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995364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Rectangle 20"/>
          <p:cNvSpPr>
            <a:spLocks noGrp="1" noChangeArrowheads="1"/>
          </p:cNvSpPr>
          <p:nvPr>
            <p:ph type="title"/>
          </p:nvPr>
        </p:nvSpPr>
        <p:spPr>
          <a:xfrm>
            <a:off x="1946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5801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44"/>
          <p:cNvSpPr>
            <a:spLocks noChangeArrowheads="1"/>
          </p:cNvSpPr>
          <p:nvPr/>
        </p:nvSpPr>
        <p:spPr bwMode="auto">
          <a:xfrm>
            <a:off x="2708276" y="2614614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5714" name="Text Box 45"/>
          <p:cNvSpPr txBox="1">
            <a:spLocks noChangeArrowheads="1"/>
          </p:cNvSpPr>
          <p:nvPr/>
        </p:nvSpPr>
        <p:spPr bwMode="auto">
          <a:xfrm>
            <a:off x="2147889" y="20732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cable headend</a:t>
            </a:r>
          </a:p>
        </p:txBody>
      </p:sp>
      <p:sp>
        <p:nvSpPr>
          <p:cNvPr id="22562" name="Text Box 126"/>
          <p:cNvSpPr txBox="1">
            <a:spLocks noChangeArrowheads="1"/>
          </p:cNvSpPr>
          <p:nvPr/>
        </p:nvSpPr>
        <p:spPr bwMode="auto">
          <a:xfrm>
            <a:off x="2573338" y="2584450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solidFill>
                  <a:srgbClr val="000000"/>
                </a:solidFill>
              </a:rPr>
              <a:t>CMTS</a:t>
            </a:r>
          </a:p>
        </p:txBody>
      </p:sp>
      <p:sp>
        <p:nvSpPr>
          <p:cNvPr id="22563" name="AutoShape 127"/>
          <p:cNvSpPr>
            <a:spLocks noChangeArrowheads="1"/>
          </p:cNvSpPr>
          <p:nvPr/>
        </p:nvSpPr>
        <p:spPr bwMode="auto">
          <a:xfrm>
            <a:off x="2613025" y="2351089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15717" name="Group 128"/>
          <p:cNvGrpSpPr>
            <a:grpSpLocks/>
          </p:cNvGrpSpPr>
          <p:nvPr/>
        </p:nvGrpSpPr>
        <p:grpSpPr bwMode="auto">
          <a:xfrm>
            <a:off x="2005013" y="3727451"/>
            <a:ext cx="2001708" cy="811213"/>
            <a:chOff x="3240" y="1830"/>
            <a:chExt cx="1373" cy="723"/>
          </a:xfrm>
        </p:grpSpPr>
        <p:sp>
          <p:nvSpPr>
            <p:cNvPr id="115848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77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578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579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580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581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582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5855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11588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8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91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92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17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618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15856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11587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0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83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84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9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610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15857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11586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72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75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76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1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602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15858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11586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64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67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68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593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594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22587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5860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82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ISP</a:t>
              </a:r>
            </a:p>
          </p:txBody>
        </p:sp>
      </p:grpSp>
      <p:sp>
        <p:nvSpPr>
          <p:cNvPr id="115718" name="Freeform 174"/>
          <p:cNvSpPr>
            <a:spLocks/>
          </p:cNvSpPr>
          <p:nvPr/>
        </p:nvSpPr>
        <p:spPr bwMode="auto">
          <a:xfrm flipH="1">
            <a:off x="3087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74" name="Line 176"/>
          <p:cNvSpPr>
            <a:spLocks noChangeShapeType="1"/>
          </p:cNvSpPr>
          <p:nvPr/>
        </p:nvSpPr>
        <p:spPr bwMode="auto">
          <a:xfrm flipH="1" flipV="1">
            <a:off x="3427414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75" name="Text Box 177"/>
          <p:cNvSpPr txBox="1">
            <a:spLocks noChangeArrowheads="1"/>
          </p:cNvSpPr>
          <p:nvPr/>
        </p:nvSpPr>
        <p:spPr bwMode="auto">
          <a:xfrm>
            <a:off x="3409950" y="3370263"/>
            <a:ext cx="17414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>
                <a:solidFill>
                  <a:srgbClr val="000000"/>
                </a:solidFill>
              </a:rPr>
              <a:t>cable modem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1400" dirty="0">
                <a:solidFill>
                  <a:srgbClr val="000000"/>
                </a:solidFill>
              </a:rPr>
              <a:t>termination system</a:t>
            </a:r>
          </a:p>
        </p:txBody>
      </p:sp>
      <p:sp>
        <p:nvSpPr>
          <p:cNvPr id="57382" name="Rectangle 3"/>
          <p:cNvSpPr>
            <a:spLocks noChangeArrowheads="1"/>
          </p:cNvSpPr>
          <p:nvPr/>
        </p:nvSpPr>
        <p:spPr bwMode="auto">
          <a:xfrm>
            <a:off x="2093913" y="4814889"/>
            <a:ext cx="84010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40Mbps downstream (broadcast) channels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single CMTS transmits into channels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30 Mbps upstream channels</a:t>
            </a:r>
          </a:p>
          <a:p>
            <a:pPr marL="681038" lvl="1" indent="-223838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 access: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all users contend for certain upstream channel time slots (others assigned)</a:t>
            </a:r>
            <a:endParaRPr lang="en-US" sz="2000" dirty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115722" name="Title 41"/>
          <p:cNvSpPr>
            <a:spLocks/>
          </p:cNvSpPr>
          <p:nvPr/>
        </p:nvSpPr>
        <p:spPr bwMode="auto">
          <a:xfrm>
            <a:off x="1905001" y="239714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pic>
        <p:nvPicPr>
          <p:cNvPr id="115723" name="Picture 18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24" name="Group 2"/>
          <p:cNvGrpSpPr>
            <a:grpSpLocks/>
          </p:cNvGrpSpPr>
          <p:nvPr/>
        </p:nvGrpSpPr>
        <p:grpSpPr bwMode="auto">
          <a:xfrm>
            <a:off x="7964489" y="2089151"/>
            <a:ext cx="2268537" cy="1462305"/>
            <a:chOff x="419100" y="1239838"/>
            <a:chExt cx="2268538" cy="1461414"/>
          </a:xfrm>
        </p:grpSpPr>
        <p:sp>
          <p:nvSpPr>
            <p:cNvPr id="22532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5830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5831" name="Text Box 39"/>
            <p:cNvSpPr txBox="1">
              <a:spLocks noChangeArrowheads="1"/>
            </p:cNvSpPr>
            <p:nvPr/>
          </p:nvSpPr>
          <p:spPr bwMode="auto">
            <a:xfrm>
              <a:off x="1234058" y="2264475"/>
              <a:ext cx="780983" cy="436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cable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modem</a:t>
              </a:r>
            </a:p>
          </p:txBody>
        </p:sp>
        <p:sp>
          <p:nvSpPr>
            <p:cNvPr id="115832" name="Text Box 41"/>
            <p:cNvSpPr txBox="1">
              <a:spLocks noChangeArrowheads="1"/>
            </p:cNvSpPr>
            <p:nvPr/>
          </p:nvSpPr>
          <p:spPr bwMode="auto">
            <a:xfrm>
              <a:off x="605394" y="2331583"/>
              <a:ext cx="712054" cy="264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splitter</a:t>
              </a:r>
            </a:p>
          </p:txBody>
        </p:sp>
        <p:grpSp>
          <p:nvGrpSpPr>
            <p:cNvPr id="115833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701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702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703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704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705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5847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2537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538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5836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40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115838" name="Picture 25" descr="tv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839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115840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841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15725" name="Group 8"/>
          <p:cNvGrpSpPr>
            <a:grpSpLocks/>
          </p:cNvGrpSpPr>
          <p:nvPr/>
        </p:nvGrpSpPr>
        <p:grpSpPr bwMode="auto">
          <a:xfrm>
            <a:off x="3522663" y="2298701"/>
            <a:ext cx="4938712" cy="1389063"/>
            <a:chOff x="4327270" y="1745934"/>
            <a:chExt cx="4938730" cy="1388847"/>
          </a:xfrm>
        </p:grpSpPr>
        <p:sp>
          <p:nvSpPr>
            <p:cNvPr id="22546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5734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115774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685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grpSp>
              <p:nvGrpSpPr>
                <p:cNvPr id="115814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8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1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1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95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2696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2697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2698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2699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15828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18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9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20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9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pic>
                <p:nvPicPr>
                  <p:cNvPr id="115822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5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669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grpSp>
              <p:nvGrpSpPr>
                <p:cNvPr id="115798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7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0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0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79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268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268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2682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268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15812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02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7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804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7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pic>
                <p:nvPicPr>
                  <p:cNvPr id="115806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6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621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grpSp>
              <p:nvGrpSpPr>
                <p:cNvPr id="115782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2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784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85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3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2632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2633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2634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2635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15796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86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2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788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29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pic>
                <p:nvPicPr>
                  <p:cNvPr id="115790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2548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dirty="0">
                    <a:solidFill>
                      <a:srgbClr val="969696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22549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550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2551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115735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115756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637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grpSp>
              <p:nvGrpSpPr>
                <p:cNvPr id="115759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3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29" y="1922"/>
                    <a:ext cx="1120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7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6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47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264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2649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265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2651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15773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63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4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765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45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pic>
                <p:nvPicPr>
                  <p:cNvPr id="115767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57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736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115738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190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grpSp>
              <p:nvGrpSpPr>
                <p:cNvPr id="115741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9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743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4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00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3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01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02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03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04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115755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45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5747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8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pic>
                <p:nvPicPr>
                  <p:cNvPr id="115749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39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6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969696"/>
                  </a:solidFill>
                  <a:latin typeface="Times New Roman" charset="0"/>
                </a:rPr>
                <a:t>…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87688" y="1239838"/>
            <a:ext cx="6373812" cy="938212"/>
            <a:chOff x="1987247" y="1333114"/>
            <a:chExt cx="5338532" cy="938762"/>
          </a:xfrm>
        </p:grpSpPr>
        <p:sp>
          <p:nvSpPr>
            <p:cNvPr id="22707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Internet frames, TV channels, control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downstream at different frequencies</a:t>
              </a:r>
            </a:p>
          </p:txBody>
        </p:sp>
        <p:sp>
          <p:nvSpPr>
            <p:cNvPr id="115732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>
                <a:cs typeface="Arial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522789" y="3644901"/>
            <a:ext cx="5995987" cy="944563"/>
            <a:chOff x="2810374" y="3867998"/>
            <a:chExt cx="5997028" cy="944803"/>
          </a:xfrm>
        </p:grpSpPr>
        <p:sp>
          <p:nvSpPr>
            <p:cNvPr id="213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upstream Internet frames, TV control,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upstream at different frequencies in time slots</a:t>
              </a:r>
            </a:p>
          </p:txBody>
        </p:sp>
        <p:sp>
          <p:nvSpPr>
            <p:cNvPr id="115730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>
                <a:cs typeface="Arial" charset="0"/>
              </a:endParaRPr>
            </a:p>
          </p:txBody>
        </p:sp>
      </p:grpSp>
      <p:pic>
        <p:nvPicPr>
          <p:cNvPr id="217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2740025"/>
            <a:ext cx="260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8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3221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4" name="Rectangle 4"/>
          <p:cNvSpPr>
            <a:spLocks noChangeArrowheads="1"/>
          </p:cNvSpPr>
          <p:nvPr/>
        </p:nvSpPr>
        <p:spPr bwMode="auto">
          <a:xfrm>
            <a:off x="2439989" y="4119564"/>
            <a:ext cx="78327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DOCSIS: </a:t>
            </a:r>
            <a:r>
              <a:rPr lang="en-US" sz="2800" dirty="0">
                <a:latin typeface="Gill Sans MT" charset="0"/>
                <a:cs typeface="+mn-cs"/>
              </a:rPr>
              <a:t>data over cable service interface spec </a:t>
            </a:r>
            <a:endParaRPr lang="en-US" sz="2800" b="1" dirty="0"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FDM over upstream, downstream frequency channels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cs typeface="+mn-cs"/>
              </a:rPr>
              <a:t>TDM upstream: some slots assigned, some have contention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downstream MAP frame: assigns upstream slots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cs typeface="+mn-cs"/>
              </a:rPr>
              <a:t>request for upstream slots (and data) transmitted random access (binary backoff) in selected slots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16740" name="Group 3"/>
          <p:cNvGrpSpPr>
            <a:grpSpLocks/>
          </p:cNvGrpSpPr>
          <p:nvPr/>
        </p:nvGrpSpPr>
        <p:grpSpPr bwMode="auto">
          <a:xfrm>
            <a:off x="2160589" y="1304925"/>
            <a:ext cx="8008937" cy="2705100"/>
            <a:chOff x="871157" y="3598021"/>
            <a:chExt cx="8009425" cy="2705644"/>
          </a:xfrm>
        </p:grpSpPr>
        <p:sp>
          <p:nvSpPr>
            <p:cNvPr id="6" name="Rectangle 5"/>
            <p:cNvSpPr/>
            <p:nvPr/>
          </p:nvSpPr>
          <p:spPr>
            <a:xfrm>
              <a:off x="4227336" y="3679000"/>
              <a:ext cx="970021" cy="4255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4" name="TextBox 6"/>
            <p:cNvSpPr txBox="1">
              <a:spLocks noChangeArrowheads="1"/>
            </p:cNvSpPr>
            <p:nvPr/>
          </p:nvSpPr>
          <p:spPr bwMode="auto">
            <a:xfrm>
              <a:off x="4154488" y="3716338"/>
              <a:ext cx="10364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MAP frame for</a:t>
              </a:r>
            </a:p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Interval [t1, t2]</a:t>
              </a:r>
            </a:p>
          </p:txBody>
        </p:sp>
        <p:sp>
          <p:nvSpPr>
            <p:cNvPr id="116745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528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Residences with cable modems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 rot="16200000">
              <a:off x="4257473" y="2472510"/>
              <a:ext cx="390604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rot="5400000">
              <a:off x="4198733" y="2898046"/>
              <a:ext cx="374725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8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745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Downstream channel i</a:t>
              </a:r>
            </a:p>
          </p:txBody>
        </p:sp>
        <p:sp>
          <p:nvSpPr>
            <p:cNvPr id="116749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5485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Upstream channel j</a:t>
              </a:r>
            </a:p>
          </p:txBody>
        </p:sp>
        <p:pic>
          <p:nvPicPr>
            <p:cNvPr id="36884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3060452" y="5238239"/>
              <a:ext cx="2756068" cy="4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19194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204924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285891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85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44782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52879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60817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68914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77010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85107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93998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01936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10032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18129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26226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34323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424198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505165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584545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7821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76711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84808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92905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843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08940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17036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25133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33230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1327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508527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2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17735" cy="338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16783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17735" cy="338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3111255" y="5322393"/>
              <a:ext cx="577885" cy="3176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679615" y="5328744"/>
              <a:ext cx="1870189" cy="158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400198" y="5376379"/>
              <a:ext cx="4763" cy="512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573433" y="5384318"/>
              <a:ext cx="6350" cy="514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8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2080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Assigned minislots containing cable modem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upstream data frames</a:t>
              </a:r>
            </a:p>
          </p:txBody>
        </p:sp>
        <p:sp>
          <p:nvSpPr>
            <p:cNvPr id="116789" name="TextBox 72"/>
            <p:cNvSpPr txBox="1">
              <a:spLocks noChangeArrowheads="1"/>
            </p:cNvSpPr>
            <p:nvPr/>
          </p:nvSpPr>
          <p:spPr bwMode="auto">
            <a:xfrm>
              <a:off x="2579688" y="5840413"/>
              <a:ext cx="18904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Minislots containing 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minislots request frames</a:t>
              </a:r>
            </a:p>
          </p:txBody>
        </p:sp>
        <p:sp>
          <p:nvSpPr>
            <p:cNvPr id="116790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791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cable headend</a:t>
              </a:r>
            </a:p>
          </p:txBody>
        </p:sp>
        <p:sp>
          <p:nvSpPr>
            <p:cNvPr id="77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CMTS</a:t>
              </a:r>
            </a:p>
          </p:txBody>
        </p:sp>
        <p:sp>
          <p:nvSpPr>
            <p:cNvPr id="78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95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106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116848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08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685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51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1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1000"/>
                    <a:ext cx="850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1073"/>
                    <a:ext cx="40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2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862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52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6854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pic>
              <p:nvPicPr>
                <p:cNvPr id="116856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6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17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116832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8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683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35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8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8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9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9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846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36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6838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pic>
              <p:nvPicPr>
                <p:cNvPr id="116840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7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213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116816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15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681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19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2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2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26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27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830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20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9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6822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1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pic>
              <p:nvPicPr>
                <p:cNvPr id="116824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8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23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116800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3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680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03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4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4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4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4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4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16814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04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16806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pic>
              <p:nvPicPr>
                <p:cNvPr id="116808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6741" name="Title 41"/>
          <p:cNvSpPr>
            <a:spLocks/>
          </p:cNvSpPr>
          <p:nvPr/>
        </p:nvSpPr>
        <p:spPr bwMode="auto">
          <a:xfrm>
            <a:off x="1905001" y="239714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pic>
        <p:nvPicPr>
          <p:cNvPr id="116742" name="Picture 180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7013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6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868364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973264" y="200025"/>
            <a:ext cx="6308725" cy="876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introduction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46275" y="1330326"/>
            <a:ext cx="4267200" cy="38020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terminology: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hosts and routers: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nodes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channels that connect adjacent nodes along communication path: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wired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LANs</a:t>
            </a:r>
            <a:endParaRPr lang="en-US" b="1" dirty="0">
              <a:solidFill>
                <a:srgbClr val="FF0000"/>
              </a:solidFill>
              <a:latin typeface="Gill Sans MT" charset="0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layer-2 packet: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frame,</a:t>
            </a:r>
            <a:r>
              <a:rPr lang="en-US" sz="2400" b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encapsulates datagram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103" name="Text Box 467"/>
          <p:cNvSpPr txBox="1">
            <a:spLocks noChangeArrowheads="1"/>
          </p:cNvSpPr>
          <p:nvPr/>
        </p:nvSpPr>
        <p:spPr bwMode="auto">
          <a:xfrm>
            <a:off x="1920876" y="5299076"/>
            <a:ext cx="4881563" cy="1044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data-link layer</a:t>
            </a:r>
            <a:r>
              <a:rPr lang="en-US" sz="2400" i="0" dirty="0">
                <a:latin typeface="Gill Sans MT" charset="0"/>
                <a:cs typeface="+mn-cs"/>
              </a:rPr>
              <a:t> has responsibility of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Gill Sans MT" charset="0"/>
                <a:cs typeface="+mn-cs"/>
              </a:rPr>
              <a:t>transferring datagram from one node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>
                <a:latin typeface="Gill Sans MT" charset="0"/>
                <a:cs typeface="+mn-cs"/>
              </a:rPr>
              <a:t>to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physically adjacent</a:t>
            </a:r>
            <a:r>
              <a:rPr lang="en-US" sz="2400" i="0" dirty="0">
                <a:latin typeface="Gill Sans MT" charset="0"/>
                <a:cs typeface="+mn-cs"/>
              </a:rPr>
              <a:t> node over a link</a:t>
            </a:r>
            <a:endParaRPr lang="en-US" i="0" dirty="0">
              <a:latin typeface="Gill Sans MT" charset="0"/>
              <a:cs typeface="+mn-cs"/>
            </a:endParaRPr>
          </a:p>
        </p:txBody>
      </p:sp>
      <p:sp>
        <p:nvSpPr>
          <p:cNvPr id="4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4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537" name="Freeform 415"/>
          <p:cNvSpPr>
            <a:spLocks/>
          </p:cNvSpPr>
          <p:nvPr/>
        </p:nvSpPr>
        <p:spPr bwMode="auto">
          <a:xfrm>
            <a:off x="8528050" y="352742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8" name="Freeform 416"/>
          <p:cNvSpPr>
            <a:spLocks/>
          </p:cNvSpPr>
          <p:nvPr/>
        </p:nvSpPr>
        <p:spPr bwMode="auto">
          <a:xfrm>
            <a:off x="8547101" y="2017139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9" name="Freeform 417"/>
          <p:cNvSpPr>
            <a:spLocks/>
          </p:cNvSpPr>
          <p:nvPr/>
        </p:nvSpPr>
        <p:spPr bwMode="auto">
          <a:xfrm>
            <a:off x="6726239" y="1709739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0" name="Group 418"/>
          <p:cNvGrpSpPr>
            <a:grpSpLocks/>
          </p:cNvGrpSpPr>
          <p:nvPr/>
        </p:nvGrpSpPr>
        <p:grpSpPr bwMode="auto">
          <a:xfrm>
            <a:off x="6802438" y="2974975"/>
            <a:ext cx="1458912" cy="933450"/>
            <a:chOff x="2889" y="1631"/>
            <a:chExt cx="980" cy="743"/>
          </a:xfrm>
        </p:grpSpPr>
        <p:sp>
          <p:nvSpPr>
            <p:cNvPr id="889" name="Rectangle 41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" name="AutoShape 42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CCFF"/>
                </a:solidFill>
              </a:endParaRPr>
            </a:p>
          </p:txBody>
        </p:sp>
      </p:grpSp>
      <p:sp>
        <p:nvSpPr>
          <p:cNvPr id="541" name="Line 421"/>
          <p:cNvSpPr>
            <a:spLocks noChangeShapeType="1"/>
          </p:cNvSpPr>
          <p:nvPr/>
        </p:nvSpPr>
        <p:spPr bwMode="auto">
          <a:xfrm>
            <a:off x="8920163" y="3813175"/>
            <a:ext cx="163512" cy="120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2" name="Line 422"/>
          <p:cNvSpPr>
            <a:spLocks noChangeShapeType="1"/>
          </p:cNvSpPr>
          <p:nvPr/>
        </p:nvSpPr>
        <p:spPr bwMode="auto">
          <a:xfrm>
            <a:off x="9017000" y="3733800"/>
            <a:ext cx="2794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3" name="Line 423"/>
          <p:cNvSpPr>
            <a:spLocks noChangeShapeType="1"/>
          </p:cNvSpPr>
          <p:nvPr/>
        </p:nvSpPr>
        <p:spPr bwMode="auto">
          <a:xfrm flipV="1">
            <a:off x="9253539" y="3819526"/>
            <a:ext cx="134937" cy="1047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4" name="Line 424"/>
          <p:cNvSpPr>
            <a:spLocks noChangeShapeType="1"/>
          </p:cNvSpPr>
          <p:nvPr/>
        </p:nvSpPr>
        <p:spPr bwMode="auto">
          <a:xfrm>
            <a:off x="7951788" y="3740150"/>
            <a:ext cx="6794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5" name="Line 425"/>
          <p:cNvSpPr>
            <a:spLocks noChangeShapeType="1"/>
          </p:cNvSpPr>
          <p:nvPr/>
        </p:nvSpPr>
        <p:spPr bwMode="auto">
          <a:xfrm>
            <a:off x="8247064" y="2587626"/>
            <a:ext cx="509587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6" name="Freeform 427"/>
          <p:cNvSpPr>
            <a:spLocks/>
          </p:cNvSpPr>
          <p:nvPr/>
        </p:nvSpPr>
        <p:spPr bwMode="auto">
          <a:xfrm>
            <a:off x="7021513" y="4378325"/>
            <a:ext cx="3079750" cy="1665288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7" name="Line 428"/>
          <p:cNvSpPr>
            <a:spLocks noChangeShapeType="1"/>
          </p:cNvSpPr>
          <p:nvPr/>
        </p:nvSpPr>
        <p:spPr bwMode="auto">
          <a:xfrm rot="16200000">
            <a:off x="9369426" y="5159376"/>
            <a:ext cx="523875" cy="1397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8" name="Line 429"/>
          <p:cNvSpPr>
            <a:spLocks noChangeShapeType="1"/>
          </p:cNvSpPr>
          <p:nvPr/>
        </p:nvSpPr>
        <p:spPr bwMode="auto">
          <a:xfrm rot="5400000" flipV="1">
            <a:off x="9515476" y="5440364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9" name="Line 430"/>
          <p:cNvSpPr>
            <a:spLocks noChangeShapeType="1"/>
          </p:cNvSpPr>
          <p:nvPr/>
        </p:nvSpPr>
        <p:spPr bwMode="auto">
          <a:xfrm rot="16200000" flipH="1">
            <a:off x="9731750" y="5085976"/>
            <a:ext cx="8249" cy="18362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0" name="Line 431"/>
          <p:cNvSpPr>
            <a:spLocks noChangeShapeType="1"/>
          </p:cNvSpPr>
          <p:nvPr/>
        </p:nvSpPr>
        <p:spPr bwMode="auto">
          <a:xfrm>
            <a:off x="8882064" y="4697413"/>
            <a:ext cx="390525" cy="1841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1" name="Line 432"/>
          <p:cNvSpPr>
            <a:spLocks noChangeShapeType="1"/>
          </p:cNvSpPr>
          <p:nvPr/>
        </p:nvSpPr>
        <p:spPr bwMode="auto">
          <a:xfrm flipV="1">
            <a:off x="8261351" y="4684714"/>
            <a:ext cx="322263" cy="19843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2" name="Line 433"/>
          <p:cNvSpPr>
            <a:spLocks noChangeShapeType="1"/>
          </p:cNvSpPr>
          <p:nvPr/>
        </p:nvSpPr>
        <p:spPr bwMode="auto">
          <a:xfrm flipV="1">
            <a:off x="8304213" y="4976813"/>
            <a:ext cx="9715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" name="Line 435"/>
          <p:cNvSpPr>
            <a:spLocks noChangeShapeType="1"/>
          </p:cNvSpPr>
          <p:nvPr/>
        </p:nvSpPr>
        <p:spPr bwMode="auto">
          <a:xfrm>
            <a:off x="7624764" y="4773614"/>
            <a:ext cx="263525" cy="85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4" name="Line 436"/>
          <p:cNvSpPr>
            <a:spLocks noChangeShapeType="1"/>
          </p:cNvSpPr>
          <p:nvPr/>
        </p:nvSpPr>
        <p:spPr bwMode="auto">
          <a:xfrm flipV="1">
            <a:off x="7366000" y="4952399"/>
            <a:ext cx="548981" cy="15776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5" name="Line 439"/>
          <p:cNvSpPr>
            <a:spLocks noChangeShapeType="1"/>
          </p:cNvSpPr>
          <p:nvPr/>
        </p:nvSpPr>
        <p:spPr bwMode="auto">
          <a:xfrm flipH="1">
            <a:off x="7802768" y="5070475"/>
            <a:ext cx="131556" cy="24404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6" name="Line 440"/>
          <p:cNvSpPr>
            <a:spLocks noChangeShapeType="1"/>
          </p:cNvSpPr>
          <p:nvPr/>
        </p:nvSpPr>
        <p:spPr bwMode="auto">
          <a:xfrm flipH="1" flipV="1">
            <a:off x="8119003" y="5008501"/>
            <a:ext cx="67735" cy="261999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7" name="Line 441"/>
          <p:cNvSpPr>
            <a:spLocks noChangeShapeType="1"/>
          </p:cNvSpPr>
          <p:nvPr/>
        </p:nvSpPr>
        <p:spPr bwMode="auto">
          <a:xfrm>
            <a:off x="8215914" y="5003402"/>
            <a:ext cx="555024" cy="3194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8" name="Line 443"/>
          <p:cNvSpPr>
            <a:spLocks noChangeShapeType="1"/>
          </p:cNvSpPr>
          <p:nvPr/>
        </p:nvSpPr>
        <p:spPr bwMode="auto">
          <a:xfrm>
            <a:off x="7805738" y="3522663"/>
            <a:ext cx="0" cy="131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9" name="Line 444"/>
          <p:cNvSpPr>
            <a:spLocks noChangeShapeType="1"/>
          </p:cNvSpPr>
          <p:nvPr/>
        </p:nvSpPr>
        <p:spPr bwMode="auto">
          <a:xfrm flipV="1">
            <a:off x="9101139" y="2492376"/>
            <a:ext cx="123825" cy="873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0" name="Line 445"/>
          <p:cNvSpPr>
            <a:spLocks noChangeShapeType="1"/>
          </p:cNvSpPr>
          <p:nvPr/>
        </p:nvSpPr>
        <p:spPr bwMode="auto">
          <a:xfrm>
            <a:off x="8929688" y="2675613"/>
            <a:ext cx="0" cy="825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1" name="Line 446"/>
          <p:cNvSpPr>
            <a:spLocks noChangeShapeType="1"/>
          </p:cNvSpPr>
          <p:nvPr/>
        </p:nvSpPr>
        <p:spPr bwMode="auto">
          <a:xfrm flipV="1">
            <a:off x="9101139" y="2562226"/>
            <a:ext cx="263525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2" name="Line 447"/>
          <p:cNvSpPr>
            <a:spLocks noChangeShapeType="1"/>
          </p:cNvSpPr>
          <p:nvPr/>
        </p:nvSpPr>
        <p:spPr bwMode="auto">
          <a:xfrm>
            <a:off x="9466263" y="2560638"/>
            <a:ext cx="0" cy="196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" name="Line 448"/>
          <p:cNvSpPr>
            <a:spLocks noChangeShapeType="1"/>
          </p:cNvSpPr>
          <p:nvPr/>
        </p:nvSpPr>
        <p:spPr bwMode="auto">
          <a:xfrm>
            <a:off x="9120188" y="2867025"/>
            <a:ext cx="18891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4" name="Line 449"/>
          <p:cNvSpPr>
            <a:spLocks noChangeShapeType="1"/>
          </p:cNvSpPr>
          <p:nvPr/>
        </p:nvSpPr>
        <p:spPr bwMode="auto">
          <a:xfrm flipV="1">
            <a:off x="7415214" y="3733801"/>
            <a:ext cx="168275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5" name="Line 450"/>
          <p:cNvSpPr>
            <a:spLocks noChangeShapeType="1"/>
          </p:cNvSpPr>
          <p:nvPr/>
        </p:nvSpPr>
        <p:spPr bwMode="auto">
          <a:xfrm>
            <a:off x="9674225" y="2857500"/>
            <a:ext cx="177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6" name="Line 451"/>
          <p:cNvSpPr>
            <a:spLocks noChangeShapeType="1"/>
          </p:cNvSpPr>
          <p:nvPr/>
        </p:nvSpPr>
        <p:spPr bwMode="auto">
          <a:xfrm flipH="1">
            <a:off x="8820151" y="2933700"/>
            <a:ext cx="98425" cy="704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7" name="Line 452"/>
          <p:cNvSpPr>
            <a:spLocks noChangeShapeType="1"/>
          </p:cNvSpPr>
          <p:nvPr/>
        </p:nvSpPr>
        <p:spPr bwMode="auto">
          <a:xfrm flipH="1">
            <a:off x="9412289" y="2933701"/>
            <a:ext cx="111125" cy="7270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8" name="Line 541"/>
          <p:cNvSpPr>
            <a:spLocks noChangeShapeType="1"/>
          </p:cNvSpPr>
          <p:nvPr/>
        </p:nvSpPr>
        <p:spPr bwMode="auto">
          <a:xfrm flipV="1">
            <a:off x="8796338" y="4075113"/>
            <a:ext cx="227012" cy="4365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69" name="Group 590"/>
          <p:cNvGrpSpPr>
            <a:grpSpLocks/>
          </p:cNvGrpSpPr>
          <p:nvPr/>
        </p:nvGrpSpPr>
        <p:grpSpPr bwMode="auto">
          <a:xfrm flipH="1">
            <a:off x="7299326" y="4533901"/>
            <a:ext cx="414337" cy="373063"/>
            <a:chOff x="2839" y="3501"/>
            <a:chExt cx="755" cy="803"/>
          </a:xfrm>
        </p:grpSpPr>
        <p:pic>
          <p:nvPicPr>
            <p:cNvPr id="887" name="Picture 591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8" name="Freeform 59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0" name="Group 593"/>
          <p:cNvGrpSpPr>
            <a:grpSpLocks/>
          </p:cNvGrpSpPr>
          <p:nvPr/>
        </p:nvGrpSpPr>
        <p:grpSpPr bwMode="auto">
          <a:xfrm flipH="1">
            <a:off x="6981825" y="4954588"/>
            <a:ext cx="482600" cy="406400"/>
            <a:chOff x="2839" y="3501"/>
            <a:chExt cx="755" cy="803"/>
          </a:xfrm>
        </p:grpSpPr>
        <p:pic>
          <p:nvPicPr>
            <p:cNvPr id="885" name="Picture 594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6" name="Freeform 59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1" name="Group 596"/>
          <p:cNvGrpSpPr>
            <a:grpSpLocks/>
          </p:cNvGrpSpPr>
          <p:nvPr/>
        </p:nvGrpSpPr>
        <p:grpSpPr bwMode="auto">
          <a:xfrm flipH="1">
            <a:off x="7459664" y="5256213"/>
            <a:ext cx="427037" cy="349250"/>
            <a:chOff x="2839" y="3501"/>
            <a:chExt cx="755" cy="803"/>
          </a:xfrm>
        </p:grpSpPr>
        <p:pic>
          <p:nvPicPr>
            <p:cNvPr id="883" name="Picture 597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4" name="Freeform 59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2" name="Group 599"/>
          <p:cNvGrpSpPr>
            <a:grpSpLocks/>
          </p:cNvGrpSpPr>
          <p:nvPr/>
        </p:nvGrpSpPr>
        <p:grpSpPr bwMode="auto">
          <a:xfrm>
            <a:off x="8074026" y="5238750"/>
            <a:ext cx="427037" cy="350838"/>
            <a:chOff x="2839" y="3501"/>
            <a:chExt cx="755" cy="803"/>
          </a:xfrm>
        </p:grpSpPr>
        <p:pic>
          <p:nvPicPr>
            <p:cNvPr id="881" name="Picture 600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2" name="Freeform 6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573" name="Picture 603" descr="car_icon_small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15" y="1803459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" name="Group 652"/>
          <p:cNvGrpSpPr>
            <a:grpSpLocks/>
          </p:cNvGrpSpPr>
          <p:nvPr/>
        </p:nvGrpSpPr>
        <p:grpSpPr bwMode="auto">
          <a:xfrm>
            <a:off x="7137401" y="1546226"/>
            <a:ext cx="415925" cy="385763"/>
            <a:chOff x="2751" y="1851"/>
            <a:chExt cx="462" cy="478"/>
          </a:xfrm>
        </p:grpSpPr>
        <p:pic>
          <p:nvPicPr>
            <p:cNvPr id="879" name="Picture 653" descr="iphone_stylized_small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" name="Picture 654" descr="antenna_radiation_stylized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9" name="Line 693"/>
          <p:cNvSpPr>
            <a:spLocks noChangeShapeType="1"/>
          </p:cNvSpPr>
          <p:nvPr/>
        </p:nvSpPr>
        <p:spPr bwMode="auto">
          <a:xfrm>
            <a:off x="9869488" y="2855913"/>
            <a:ext cx="305034" cy="259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88" name="Group 776"/>
          <p:cNvGrpSpPr>
            <a:grpSpLocks/>
          </p:cNvGrpSpPr>
          <p:nvPr/>
        </p:nvGrpSpPr>
        <p:grpSpPr bwMode="auto">
          <a:xfrm>
            <a:off x="7135813" y="3500439"/>
            <a:ext cx="506412" cy="352425"/>
            <a:chOff x="2967" y="478"/>
            <a:chExt cx="788" cy="625"/>
          </a:xfrm>
        </p:grpSpPr>
        <p:pic>
          <p:nvPicPr>
            <p:cNvPr id="78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2" name="Picture 778" descr="antenna_radiation_stylized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9" name="Group 779"/>
          <p:cNvGrpSpPr>
            <a:grpSpLocks/>
          </p:cNvGrpSpPr>
          <p:nvPr/>
        </p:nvGrpSpPr>
        <p:grpSpPr bwMode="auto">
          <a:xfrm>
            <a:off x="8656638" y="5003800"/>
            <a:ext cx="563562" cy="420688"/>
            <a:chOff x="2967" y="478"/>
            <a:chExt cx="788" cy="625"/>
          </a:xfrm>
        </p:grpSpPr>
        <p:pic>
          <p:nvPicPr>
            <p:cNvPr id="779" name="Picture 780" descr="access_point_stylized_small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0" name="Picture 781" descr="antenna_radiation_stylized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0" name="Group 523"/>
          <p:cNvGrpSpPr>
            <a:grpSpLocks/>
          </p:cNvGrpSpPr>
          <p:nvPr/>
        </p:nvGrpSpPr>
        <p:grpSpPr bwMode="auto">
          <a:xfrm>
            <a:off x="7414114" y="1844675"/>
            <a:ext cx="457200" cy="733152"/>
            <a:chOff x="6061075" y="1844675"/>
            <a:chExt cx="457200" cy="733152"/>
          </a:xfrm>
        </p:grpSpPr>
        <p:sp>
          <p:nvSpPr>
            <p:cNvPr id="759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227964" cy="17435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60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7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7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1" name="Group 950"/>
          <p:cNvGrpSpPr>
            <a:grpSpLocks/>
          </p:cNvGrpSpPr>
          <p:nvPr/>
        </p:nvGrpSpPr>
        <p:grpSpPr bwMode="auto">
          <a:xfrm>
            <a:off x="9764713" y="5002214"/>
            <a:ext cx="227012" cy="481013"/>
            <a:chOff x="4140" y="429"/>
            <a:chExt cx="1425" cy="2396"/>
          </a:xfrm>
        </p:grpSpPr>
        <p:sp>
          <p:nvSpPr>
            <p:cNvPr id="727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9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2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7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8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3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4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55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6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5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6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7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3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4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8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39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51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2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0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1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4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6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8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49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0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92" name="Group 983"/>
          <p:cNvGrpSpPr>
            <a:grpSpLocks/>
          </p:cNvGrpSpPr>
          <p:nvPr/>
        </p:nvGrpSpPr>
        <p:grpSpPr bwMode="auto">
          <a:xfrm>
            <a:off x="9448800" y="5303839"/>
            <a:ext cx="227012" cy="481013"/>
            <a:chOff x="4140" y="429"/>
            <a:chExt cx="1425" cy="2396"/>
          </a:xfrm>
        </p:grpSpPr>
        <p:sp>
          <p:nvSpPr>
            <p:cNvPr id="695" name="Freeform 9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Rectangle 9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7" name="Freeform 9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9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Rectangle 9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0" name="Group 9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5" name="AutoShape 9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6" name="AutoShape 9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1" name="Rectangle 9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2" name="Group 9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3" name="AutoShape 9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4" name="AutoShape 9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3" name="Rectangle 9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4" name="Rectangle 9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5" name="Group 9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1" name="AutoShape 9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2" name="AutoShape 10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6" name="Freeform 10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07" name="Group 10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19" name="AutoShape 10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0" name="AutoShape 10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8" name="Rectangle 10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9" name="Freeform 10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10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Oval 10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2" name="Freeform 10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AutoShape 10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4" name="AutoShape 10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5" name="Oval 10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6" name="Oval 10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17" name="Oval 10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" name="Rectangle 10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93" name="Picture 1017" descr="antenna_stylized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2043113"/>
            <a:ext cx="530702" cy="2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" name="Picture 1018" descr="laptop_keyboard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6851958" y="2291591"/>
            <a:ext cx="437221" cy="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" name="Freeform 1019"/>
          <p:cNvSpPr>
            <a:spLocks/>
          </p:cNvSpPr>
          <p:nvPr/>
        </p:nvSpPr>
        <p:spPr bwMode="auto">
          <a:xfrm>
            <a:off x="6996855" y="2136805"/>
            <a:ext cx="351919" cy="208167"/>
          </a:xfrm>
          <a:custGeom>
            <a:avLst/>
            <a:gdLst>
              <a:gd name="T0" fmla="*/ 6573757 w 2982"/>
              <a:gd name="T1" fmla="*/ 0 h 2442"/>
              <a:gd name="T2" fmla="*/ 0 w 2982"/>
              <a:gd name="T3" fmla="*/ 2477886 h 2442"/>
              <a:gd name="T4" fmla="*/ 26294911 w 2982"/>
              <a:gd name="T5" fmla="*/ 3095568 h 2442"/>
              <a:gd name="T6" fmla="*/ 32868668 w 2982"/>
              <a:gd name="T7" fmla="*/ 617681 h 2442"/>
              <a:gd name="T8" fmla="*/ 657375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96" name="Picture 1020" descr="screen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88" y="2142159"/>
            <a:ext cx="319785" cy="1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7" name="Freeform 1021"/>
          <p:cNvSpPr>
            <a:spLocks/>
          </p:cNvSpPr>
          <p:nvPr/>
        </p:nvSpPr>
        <p:spPr bwMode="auto">
          <a:xfrm>
            <a:off x="7060929" y="2130663"/>
            <a:ext cx="298167" cy="38736"/>
          </a:xfrm>
          <a:custGeom>
            <a:avLst/>
            <a:gdLst>
              <a:gd name="T0" fmla="*/ 1641570 w 2528"/>
              <a:gd name="T1" fmla="*/ 0 h 455"/>
              <a:gd name="T2" fmla="*/ 27891942 w 2528"/>
              <a:gd name="T3" fmla="*/ 616030 h 455"/>
              <a:gd name="T4" fmla="*/ 26250491 w 2528"/>
              <a:gd name="T5" fmla="*/ 616030 h 455"/>
              <a:gd name="T6" fmla="*/ 0 w 2528"/>
              <a:gd name="T7" fmla="*/ 616030 h 455"/>
              <a:gd name="T8" fmla="*/ 1641570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8" name="Freeform 1022"/>
          <p:cNvSpPr>
            <a:spLocks/>
          </p:cNvSpPr>
          <p:nvPr/>
        </p:nvSpPr>
        <p:spPr bwMode="auto">
          <a:xfrm>
            <a:off x="6993738" y="2130349"/>
            <a:ext cx="82770" cy="161243"/>
          </a:xfrm>
          <a:custGeom>
            <a:avLst/>
            <a:gdLst>
              <a:gd name="T0" fmla="*/ 6561704 w 702"/>
              <a:gd name="T1" fmla="*/ 0 h 1893"/>
              <a:gd name="T2" fmla="*/ 0 w 702"/>
              <a:gd name="T3" fmla="*/ 2474096 h 1893"/>
              <a:gd name="T4" fmla="*/ 1640426 w 702"/>
              <a:gd name="T5" fmla="*/ 2474096 h 1893"/>
              <a:gd name="T6" fmla="*/ 8202130 w 702"/>
              <a:gd name="T7" fmla="*/ 616693 h 1893"/>
              <a:gd name="T8" fmla="*/ 6561704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9" name="Freeform 1023"/>
          <p:cNvSpPr>
            <a:spLocks/>
          </p:cNvSpPr>
          <p:nvPr/>
        </p:nvSpPr>
        <p:spPr bwMode="auto">
          <a:xfrm>
            <a:off x="7267756" y="2159164"/>
            <a:ext cx="89197" cy="186122"/>
          </a:xfrm>
          <a:custGeom>
            <a:avLst/>
            <a:gdLst>
              <a:gd name="T0" fmla="*/ 8213085 w 756"/>
              <a:gd name="T1" fmla="*/ 0 h 2184"/>
              <a:gd name="T2" fmla="*/ 1642593 w 756"/>
              <a:gd name="T3" fmla="*/ 3093852 h 2184"/>
              <a:gd name="T4" fmla="*/ 0 w 756"/>
              <a:gd name="T5" fmla="*/ 3093852 h 2184"/>
              <a:gd name="T6" fmla="*/ 6570492 w 756"/>
              <a:gd name="T7" fmla="*/ 617339 h 2184"/>
              <a:gd name="T8" fmla="*/ 8213085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0" name="Freeform 1024"/>
          <p:cNvSpPr>
            <a:spLocks/>
          </p:cNvSpPr>
          <p:nvPr/>
        </p:nvSpPr>
        <p:spPr bwMode="auto">
          <a:xfrm>
            <a:off x="6992765" y="2283402"/>
            <a:ext cx="327185" cy="62828"/>
          </a:xfrm>
          <a:custGeom>
            <a:avLst/>
            <a:gdLst>
              <a:gd name="T0" fmla="*/ 1642768 w 2773"/>
              <a:gd name="T1" fmla="*/ 0 h 738"/>
              <a:gd name="T2" fmla="*/ 0 w 2773"/>
              <a:gd name="T3" fmla="*/ 616021 h 738"/>
              <a:gd name="T4" fmla="*/ 26283822 w 2773"/>
              <a:gd name="T5" fmla="*/ 1232127 h 738"/>
              <a:gd name="T6" fmla="*/ 26283822 w 2773"/>
              <a:gd name="T7" fmla="*/ 616021 h 738"/>
              <a:gd name="T8" fmla="*/ 1642768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1" name="Freeform 1025"/>
          <p:cNvSpPr>
            <a:spLocks/>
          </p:cNvSpPr>
          <p:nvPr/>
        </p:nvSpPr>
        <p:spPr bwMode="auto">
          <a:xfrm>
            <a:off x="7277689" y="2160739"/>
            <a:ext cx="83549" cy="186909"/>
          </a:xfrm>
          <a:custGeom>
            <a:avLst/>
            <a:gdLst>
              <a:gd name="T0" fmla="*/ 27077483 w 637"/>
              <a:gd name="T1" fmla="*/ 0 h 1659"/>
              <a:gd name="T2" fmla="*/ 27077483 w 637"/>
              <a:gd name="T3" fmla="*/ 0 h 1659"/>
              <a:gd name="T4" fmla="*/ 2253593 w 637"/>
              <a:gd name="T5" fmla="*/ 84370993 h 1659"/>
              <a:gd name="T6" fmla="*/ 0 w 637"/>
              <a:gd name="T7" fmla="*/ 81515082 h 1659"/>
              <a:gd name="T8" fmla="*/ 27077483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2" name="Freeform 1026"/>
          <p:cNvSpPr>
            <a:spLocks/>
          </p:cNvSpPr>
          <p:nvPr/>
        </p:nvSpPr>
        <p:spPr bwMode="auto">
          <a:xfrm>
            <a:off x="6993154" y="2291749"/>
            <a:ext cx="290961" cy="62041"/>
          </a:xfrm>
          <a:custGeom>
            <a:avLst/>
            <a:gdLst>
              <a:gd name="T0" fmla="*/ 0 w 2216"/>
              <a:gd name="T1" fmla="*/ 0 h 550"/>
              <a:gd name="T2" fmla="*/ 2258362 w 2216"/>
              <a:gd name="T3" fmla="*/ 2875657 h 550"/>
              <a:gd name="T4" fmla="*/ 95077021 w 2216"/>
              <a:gd name="T5" fmla="*/ 28705919 h 550"/>
              <a:gd name="T6" fmla="*/ 95077021 w 2216"/>
              <a:gd name="T7" fmla="*/ 24405125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03" name="Group 1027"/>
          <p:cNvGrpSpPr>
            <a:grpSpLocks/>
          </p:cNvGrpSpPr>
          <p:nvPr/>
        </p:nvGrpSpPr>
        <p:grpSpPr bwMode="auto">
          <a:xfrm>
            <a:off x="6988285" y="2358040"/>
            <a:ext cx="98740" cy="36846"/>
            <a:chOff x="1740" y="2642"/>
            <a:chExt cx="752" cy="327"/>
          </a:xfrm>
        </p:grpSpPr>
        <p:sp>
          <p:nvSpPr>
            <p:cNvPr id="689" name="Freeform 1028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1029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1030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1031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1032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1033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04" name="Freeform 1034"/>
          <p:cNvSpPr>
            <a:spLocks/>
          </p:cNvSpPr>
          <p:nvPr/>
        </p:nvSpPr>
        <p:spPr bwMode="auto">
          <a:xfrm>
            <a:off x="7157330" y="2363551"/>
            <a:ext cx="119578" cy="80936"/>
          </a:xfrm>
          <a:custGeom>
            <a:avLst/>
            <a:gdLst>
              <a:gd name="T0" fmla="*/ 1765285 w 990"/>
              <a:gd name="T1" fmla="*/ 10672924 h 792"/>
              <a:gd name="T2" fmla="*/ 15858459 w 990"/>
              <a:gd name="T3" fmla="*/ 0 h 792"/>
              <a:gd name="T4" fmla="*/ 15858459 w 990"/>
              <a:gd name="T5" fmla="*/ 1065249 h 792"/>
              <a:gd name="T6" fmla="*/ 0 w 990"/>
              <a:gd name="T7" fmla="*/ 10672924 h 792"/>
              <a:gd name="T8" fmla="*/ 1765285 w 990"/>
              <a:gd name="T9" fmla="*/ 10672924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5" name="Freeform 1035"/>
          <p:cNvSpPr>
            <a:spLocks/>
          </p:cNvSpPr>
          <p:nvPr/>
        </p:nvSpPr>
        <p:spPr bwMode="auto">
          <a:xfrm>
            <a:off x="6852153" y="2370007"/>
            <a:ext cx="305957" cy="73850"/>
          </a:xfrm>
          <a:custGeom>
            <a:avLst/>
            <a:gdLst>
              <a:gd name="T0" fmla="*/ 1766745 w 2532"/>
              <a:gd name="T1" fmla="*/ 0 h 723"/>
              <a:gd name="T2" fmla="*/ 1766745 w 2532"/>
              <a:gd name="T3" fmla="*/ 0 h 723"/>
              <a:gd name="T4" fmla="*/ 38810380 w 2532"/>
              <a:gd name="T5" fmla="*/ 9588243 h 723"/>
              <a:gd name="T6" fmla="*/ 38810380 w 2532"/>
              <a:gd name="T7" fmla="*/ 10652479 h 723"/>
              <a:gd name="T8" fmla="*/ 0 w 2532"/>
              <a:gd name="T9" fmla="*/ 1064237 h 723"/>
              <a:gd name="T10" fmla="*/ 176674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6" name="Freeform 1036"/>
          <p:cNvSpPr>
            <a:spLocks/>
          </p:cNvSpPr>
          <p:nvPr/>
        </p:nvSpPr>
        <p:spPr bwMode="auto">
          <a:xfrm>
            <a:off x="6852348" y="2356466"/>
            <a:ext cx="3311" cy="14959"/>
          </a:xfrm>
          <a:custGeom>
            <a:avLst/>
            <a:gdLst>
              <a:gd name="T0" fmla="*/ 2059569 w 26"/>
              <a:gd name="T1" fmla="*/ 1056289 h 147"/>
              <a:gd name="T2" fmla="*/ 2059569 w 26"/>
              <a:gd name="T3" fmla="*/ 2112475 h 147"/>
              <a:gd name="T4" fmla="*/ 0 w 26"/>
              <a:gd name="T5" fmla="*/ 2112475 h 147"/>
              <a:gd name="T6" fmla="*/ 2059569 w 26"/>
              <a:gd name="T7" fmla="*/ 0 h 147"/>
              <a:gd name="T8" fmla="*/ 2059569 w 26"/>
              <a:gd name="T9" fmla="*/ 1056289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7" name="Freeform 1037"/>
          <p:cNvSpPr>
            <a:spLocks/>
          </p:cNvSpPr>
          <p:nvPr/>
        </p:nvSpPr>
        <p:spPr bwMode="auto">
          <a:xfrm>
            <a:off x="6852542" y="2295528"/>
            <a:ext cx="142170" cy="61883"/>
          </a:xfrm>
          <a:custGeom>
            <a:avLst/>
            <a:gdLst>
              <a:gd name="T0" fmla="*/ 17669579 w 1176"/>
              <a:gd name="T1" fmla="*/ 0 h 606"/>
              <a:gd name="T2" fmla="*/ 0 w 1176"/>
              <a:gd name="T3" fmla="*/ 8519635 h 606"/>
              <a:gd name="T4" fmla="*/ 1768421 w 1176"/>
              <a:gd name="T5" fmla="*/ 8519635 h 606"/>
              <a:gd name="T6" fmla="*/ 17669579 w 1176"/>
              <a:gd name="T7" fmla="*/ 1063652 h 606"/>
              <a:gd name="T8" fmla="*/ 17669579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8" name="Freeform 1038"/>
          <p:cNvSpPr>
            <a:spLocks/>
          </p:cNvSpPr>
          <p:nvPr/>
        </p:nvSpPr>
        <p:spPr bwMode="auto">
          <a:xfrm>
            <a:off x="6862085" y="2359615"/>
            <a:ext cx="290182" cy="71016"/>
          </a:xfrm>
          <a:custGeom>
            <a:avLst/>
            <a:gdLst>
              <a:gd name="T0" fmla="*/ 1510505 w 2532"/>
              <a:gd name="T1" fmla="*/ 0 h 723"/>
              <a:gd name="T2" fmla="*/ 1510505 w 2532"/>
              <a:gd name="T3" fmla="*/ 0 h 723"/>
              <a:gd name="T4" fmla="*/ 18059933 w 2532"/>
              <a:gd name="T5" fmla="*/ 5682655 h 723"/>
              <a:gd name="T6" fmla="*/ 18059933 w 2532"/>
              <a:gd name="T7" fmla="*/ 5682655 h 723"/>
              <a:gd name="T8" fmla="*/ 0 w 2532"/>
              <a:gd name="T9" fmla="*/ 945505 h 723"/>
              <a:gd name="T10" fmla="*/ 151050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9" name="Freeform 1039"/>
          <p:cNvSpPr>
            <a:spLocks/>
          </p:cNvSpPr>
          <p:nvPr/>
        </p:nvSpPr>
        <p:spPr bwMode="auto">
          <a:xfrm flipV="1">
            <a:off x="7151877" y="2354577"/>
            <a:ext cx="118410" cy="73535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9465267 h 723"/>
              <a:gd name="T6" fmla="*/ 0 w 2532"/>
              <a:gd name="T7" fmla="*/ 9465267 h 723"/>
              <a:gd name="T8" fmla="*/ 0 w 2532"/>
              <a:gd name="T9" fmla="*/ 1055120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10" name="Group 1064"/>
          <p:cNvGrpSpPr>
            <a:grpSpLocks/>
          </p:cNvGrpSpPr>
          <p:nvPr/>
        </p:nvGrpSpPr>
        <p:grpSpPr bwMode="auto">
          <a:xfrm>
            <a:off x="8396288" y="5486400"/>
            <a:ext cx="474662" cy="407988"/>
            <a:chOff x="877" y="1008"/>
            <a:chExt cx="2747" cy="2591"/>
          </a:xfrm>
        </p:grpSpPr>
        <p:pic>
          <p:nvPicPr>
            <p:cNvPr id="666" name="Picture 1065" descr="antenna_stylized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" name="Picture 1066" descr="laptop_keyboar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Freeform 10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69" name="Picture 1068" descr="screen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" name="Freeform 10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10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10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10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10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10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76" name="Group 10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83" name="Freeform 10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4" name="Freeform 10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5" name="Freeform 10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6" name="Freeform 10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7" name="Freeform 10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8" name="Freeform 10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7" name="Freeform 10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10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10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10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10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10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11" name="Picture 1115" descr="antenna_stylized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022" y="3105641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" name="Picture 1116" descr="laptop_keyboard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7037879" y="3291709"/>
            <a:ext cx="286699" cy="1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" name="Freeform 1117"/>
          <p:cNvSpPr>
            <a:spLocks/>
          </p:cNvSpPr>
          <p:nvPr/>
        </p:nvSpPr>
        <p:spPr bwMode="auto">
          <a:xfrm>
            <a:off x="7132891" y="3175800"/>
            <a:ext cx="230764" cy="155883"/>
          </a:xfrm>
          <a:custGeom>
            <a:avLst/>
            <a:gdLst>
              <a:gd name="T0" fmla="*/ 1856482 w 2982"/>
              <a:gd name="T1" fmla="*/ 0 h 2442"/>
              <a:gd name="T2" fmla="*/ 0 w 2982"/>
              <a:gd name="T3" fmla="*/ 1039092 h 2442"/>
              <a:gd name="T4" fmla="*/ 7413777 w 2982"/>
              <a:gd name="T5" fmla="*/ 1299855 h 2442"/>
              <a:gd name="T6" fmla="*/ 9270259 w 2982"/>
              <a:gd name="T7" fmla="*/ 260763 h 2442"/>
              <a:gd name="T8" fmla="*/ 1856482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14" name="Picture 1118" descr="screen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257" y="3179809"/>
            <a:ext cx="209692" cy="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" name="Freeform 1119"/>
          <p:cNvSpPr>
            <a:spLocks/>
          </p:cNvSpPr>
          <p:nvPr/>
        </p:nvSpPr>
        <p:spPr bwMode="auto">
          <a:xfrm>
            <a:off x="7174907" y="3171202"/>
            <a:ext cx="195517" cy="29007"/>
          </a:xfrm>
          <a:custGeom>
            <a:avLst/>
            <a:gdLst>
              <a:gd name="T0" fmla="*/ 460563 w 2528"/>
              <a:gd name="T1" fmla="*/ 0 h 455"/>
              <a:gd name="T2" fmla="*/ 7865770 w 2528"/>
              <a:gd name="T3" fmla="*/ 260107 h 455"/>
              <a:gd name="T4" fmla="*/ 7399174 w 2528"/>
              <a:gd name="T5" fmla="*/ 260107 h 455"/>
              <a:gd name="T6" fmla="*/ 0 w 2528"/>
              <a:gd name="T7" fmla="*/ 260107 h 455"/>
              <a:gd name="T8" fmla="*/ 460563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" name="Freeform 1120"/>
          <p:cNvSpPr>
            <a:spLocks/>
          </p:cNvSpPr>
          <p:nvPr/>
        </p:nvSpPr>
        <p:spPr bwMode="auto">
          <a:xfrm>
            <a:off x="7130849" y="3170966"/>
            <a:ext cx="54275" cy="120745"/>
          </a:xfrm>
          <a:custGeom>
            <a:avLst/>
            <a:gdLst>
              <a:gd name="T0" fmla="*/ 1847051 w 702"/>
              <a:gd name="T1" fmla="*/ 0 h 1893"/>
              <a:gd name="T2" fmla="*/ 0 w 702"/>
              <a:gd name="T3" fmla="*/ 1037463 h 1893"/>
              <a:gd name="T4" fmla="*/ 460255 w 702"/>
              <a:gd name="T5" fmla="*/ 1037463 h 1893"/>
              <a:gd name="T6" fmla="*/ 2313337 w 702"/>
              <a:gd name="T7" fmla="*/ 260370 h 1893"/>
              <a:gd name="T8" fmla="*/ 184705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" name="Freeform 1121"/>
          <p:cNvSpPr>
            <a:spLocks/>
          </p:cNvSpPr>
          <p:nvPr/>
        </p:nvSpPr>
        <p:spPr bwMode="auto">
          <a:xfrm>
            <a:off x="7310530" y="3192544"/>
            <a:ext cx="58489" cy="139375"/>
          </a:xfrm>
          <a:custGeom>
            <a:avLst/>
            <a:gdLst>
              <a:gd name="T0" fmla="*/ 2316427 w 756"/>
              <a:gd name="T1" fmla="*/ 0 h 2184"/>
              <a:gd name="T2" fmla="*/ 460872 w 756"/>
              <a:gd name="T3" fmla="*/ 1299110 h 2184"/>
              <a:gd name="T4" fmla="*/ 0 w 756"/>
              <a:gd name="T5" fmla="*/ 1299110 h 2184"/>
              <a:gd name="T6" fmla="*/ 1849521 w 756"/>
              <a:gd name="T7" fmla="*/ 260626 h 2184"/>
              <a:gd name="T8" fmla="*/ 231642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8" name="Freeform 1122"/>
          <p:cNvSpPr>
            <a:spLocks/>
          </p:cNvSpPr>
          <p:nvPr/>
        </p:nvSpPr>
        <p:spPr bwMode="auto">
          <a:xfrm>
            <a:off x="7130210" y="3285578"/>
            <a:ext cx="214545" cy="47048"/>
          </a:xfrm>
          <a:custGeom>
            <a:avLst/>
            <a:gdLst>
              <a:gd name="T0" fmla="*/ 460889 w 2773"/>
              <a:gd name="T1" fmla="*/ 0 h 738"/>
              <a:gd name="T2" fmla="*/ 0 w 2773"/>
              <a:gd name="T3" fmla="*/ 260103 h 738"/>
              <a:gd name="T4" fmla="*/ 7410661 w 2773"/>
              <a:gd name="T5" fmla="*/ 520206 h 738"/>
              <a:gd name="T6" fmla="*/ 7410661 w 2773"/>
              <a:gd name="T7" fmla="*/ 260103 h 738"/>
              <a:gd name="T8" fmla="*/ 460889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9" name="Freeform 1123"/>
          <p:cNvSpPr>
            <a:spLocks/>
          </p:cNvSpPr>
          <p:nvPr/>
        </p:nvSpPr>
        <p:spPr bwMode="auto">
          <a:xfrm>
            <a:off x="7317042" y="3193723"/>
            <a:ext cx="54786" cy="139965"/>
          </a:xfrm>
          <a:custGeom>
            <a:avLst/>
            <a:gdLst>
              <a:gd name="T0" fmla="*/ 7633745 w 637"/>
              <a:gd name="T1" fmla="*/ 0 h 1659"/>
              <a:gd name="T2" fmla="*/ 7633745 w 637"/>
              <a:gd name="T3" fmla="*/ 0 h 1659"/>
              <a:gd name="T4" fmla="*/ 636188 w 637"/>
              <a:gd name="T5" fmla="*/ 35432406 h 1659"/>
              <a:gd name="T6" fmla="*/ 0 w 637"/>
              <a:gd name="T7" fmla="*/ 34229500 h 1659"/>
              <a:gd name="T8" fmla="*/ 7633745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0" name="Freeform 1124"/>
          <p:cNvSpPr>
            <a:spLocks/>
          </p:cNvSpPr>
          <p:nvPr/>
        </p:nvSpPr>
        <p:spPr bwMode="auto">
          <a:xfrm>
            <a:off x="7130465" y="3291827"/>
            <a:ext cx="190792" cy="46458"/>
          </a:xfrm>
          <a:custGeom>
            <a:avLst/>
            <a:gdLst>
              <a:gd name="T0" fmla="*/ 0 w 2216"/>
              <a:gd name="T1" fmla="*/ 0 h 550"/>
              <a:gd name="T2" fmla="*/ 637466 w 2216"/>
              <a:gd name="T3" fmla="*/ 1205796 h 550"/>
              <a:gd name="T4" fmla="*/ 26804554 w 2216"/>
              <a:gd name="T5" fmla="*/ 12051036 h 550"/>
              <a:gd name="T6" fmla="*/ 26804554 w 2216"/>
              <a:gd name="T7" fmla="*/ 10245932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1" name="Group 1125"/>
          <p:cNvGrpSpPr>
            <a:grpSpLocks/>
          </p:cNvGrpSpPr>
          <p:nvPr/>
        </p:nvGrpSpPr>
        <p:grpSpPr bwMode="auto">
          <a:xfrm>
            <a:off x="7127273" y="3341469"/>
            <a:ext cx="64747" cy="27592"/>
            <a:chOff x="1740" y="2642"/>
            <a:chExt cx="752" cy="327"/>
          </a:xfrm>
        </p:grpSpPr>
        <p:sp>
          <p:nvSpPr>
            <p:cNvPr id="660" name="Freeform 1126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1127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1128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1129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1130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1131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22" name="Freeform 1132"/>
          <p:cNvSpPr>
            <a:spLocks/>
          </p:cNvSpPr>
          <p:nvPr/>
        </p:nvSpPr>
        <p:spPr bwMode="auto">
          <a:xfrm>
            <a:off x="7238121" y="3345596"/>
            <a:ext cx="78411" cy="60608"/>
          </a:xfrm>
          <a:custGeom>
            <a:avLst/>
            <a:gdLst>
              <a:gd name="T0" fmla="*/ 495573 w 990"/>
              <a:gd name="T1" fmla="*/ 4479941 h 792"/>
              <a:gd name="T2" fmla="*/ 4472754 w 990"/>
              <a:gd name="T3" fmla="*/ 0 h 792"/>
              <a:gd name="T4" fmla="*/ 4472754 w 990"/>
              <a:gd name="T5" fmla="*/ 450887 h 792"/>
              <a:gd name="T6" fmla="*/ 0 w 990"/>
              <a:gd name="T7" fmla="*/ 4479941 h 792"/>
              <a:gd name="T8" fmla="*/ 495573 w 990"/>
              <a:gd name="T9" fmla="*/ 4479941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" name="Freeform 1133"/>
          <p:cNvSpPr>
            <a:spLocks/>
          </p:cNvSpPr>
          <p:nvPr/>
        </p:nvSpPr>
        <p:spPr bwMode="auto">
          <a:xfrm>
            <a:off x="7038007" y="3350431"/>
            <a:ext cx="200625" cy="55302"/>
          </a:xfrm>
          <a:custGeom>
            <a:avLst/>
            <a:gdLst>
              <a:gd name="T0" fmla="*/ 496016 w 2532"/>
              <a:gd name="T1" fmla="*/ 0 h 723"/>
              <a:gd name="T2" fmla="*/ 496016 w 2532"/>
              <a:gd name="T3" fmla="*/ 0 h 723"/>
              <a:gd name="T4" fmla="*/ 10943095 w 2532"/>
              <a:gd name="T5" fmla="*/ 4025267 h 723"/>
              <a:gd name="T6" fmla="*/ 10943095 w 2532"/>
              <a:gd name="T7" fmla="*/ 4475790 h 723"/>
              <a:gd name="T8" fmla="*/ 0 w 2532"/>
              <a:gd name="T9" fmla="*/ 444634 h 723"/>
              <a:gd name="T10" fmla="*/ 496016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" name="Freeform 1134"/>
          <p:cNvSpPr>
            <a:spLocks/>
          </p:cNvSpPr>
          <p:nvPr/>
        </p:nvSpPr>
        <p:spPr bwMode="auto">
          <a:xfrm>
            <a:off x="7038135" y="3340290"/>
            <a:ext cx="2171" cy="11202"/>
          </a:xfrm>
          <a:custGeom>
            <a:avLst/>
            <a:gdLst>
              <a:gd name="T0" fmla="*/ 585669 w 26"/>
              <a:gd name="T1" fmla="*/ 441374 h 147"/>
              <a:gd name="T2" fmla="*/ 585669 w 26"/>
              <a:gd name="T3" fmla="*/ 882672 h 147"/>
              <a:gd name="T4" fmla="*/ 0 w 26"/>
              <a:gd name="T5" fmla="*/ 882672 h 147"/>
              <a:gd name="T6" fmla="*/ 585669 w 26"/>
              <a:gd name="T7" fmla="*/ 0 h 147"/>
              <a:gd name="T8" fmla="*/ 585669 w 26"/>
              <a:gd name="T9" fmla="*/ 441374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" name="Freeform 1135"/>
          <p:cNvSpPr>
            <a:spLocks/>
          </p:cNvSpPr>
          <p:nvPr/>
        </p:nvSpPr>
        <p:spPr bwMode="auto">
          <a:xfrm>
            <a:off x="7038262" y="3294657"/>
            <a:ext cx="93225" cy="46340"/>
          </a:xfrm>
          <a:custGeom>
            <a:avLst/>
            <a:gdLst>
              <a:gd name="T0" fmla="*/ 4983336 w 1176"/>
              <a:gd name="T1" fmla="*/ 0 h 606"/>
              <a:gd name="T2" fmla="*/ 0 w 1176"/>
              <a:gd name="T3" fmla="*/ 3578656 h 606"/>
              <a:gd name="T4" fmla="*/ 496487 w 1176"/>
              <a:gd name="T5" fmla="*/ 3578656 h 606"/>
              <a:gd name="T6" fmla="*/ 4983336 w 1176"/>
              <a:gd name="T7" fmla="*/ 444436 h 606"/>
              <a:gd name="T8" fmla="*/ 4983336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" name="Freeform 1136"/>
          <p:cNvSpPr>
            <a:spLocks/>
          </p:cNvSpPr>
          <p:nvPr/>
        </p:nvSpPr>
        <p:spPr bwMode="auto">
          <a:xfrm>
            <a:off x="7044520" y="3342649"/>
            <a:ext cx="190281" cy="53180"/>
          </a:xfrm>
          <a:custGeom>
            <a:avLst/>
            <a:gdLst>
              <a:gd name="T0" fmla="*/ 423548 w 2532"/>
              <a:gd name="T1" fmla="*/ 0 h 723"/>
              <a:gd name="T2" fmla="*/ 423548 w 2532"/>
              <a:gd name="T3" fmla="*/ 0 h 723"/>
              <a:gd name="T4" fmla="*/ 5094150 w 2532"/>
              <a:gd name="T5" fmla="*/ 2385965 h 723"/>
              <a:gd name="T6" fmla="*/ 5094150 w 2532"/>
              <a:gd name="T7" fmla="*/ 2385965 h 723"/>
              <a:gd name="T8" fmla="*/ 0 w 2532"/>
              <a:gd name="T9" fmla="*/ 400358 h 723"/>
              <a:gd name="T10" fmla="*/ 423548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7" name="Freeform 1137"/>
          <p:cNvSpPr>
            <a:spLocks/>
          </p:cNvSpPr>
          <p:nvPr/>
        </p:nvSpPr>
        <p:spPr bwMode="auto">
          <a:xfrm flipV="1">
            <a:off x="7234546" y="3338875"/>
            <a:ext cx="77645" cy="55066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3973587 h 723"/>
              <a:gd name="T6" fmla="*/ 0 w 2532"/>
              <a:gd name="T7" fmla="*/ 3973587 h 723"/>
              <a:gd name="T8" fmla="*/ 0 w 2532"/>
              <a:gd name="T9" fmla="*/ 440833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8" name="Group 1139"/>
          <p:cNvGrpSpPr>
            <a:grpSpLocks/>
          </p:cNvGrpSpPr>
          <p:nvPr/>
        </p:nvGrpSpPr>
        <p:grpSpPr bwMode="auto">
          <a:xfrm flipH="1">
            <a:off x="7519500" y="3253644"/>
            <a:ext cx="359261" cy="342045"/>
            <a:chOff x="2839" y="3501"/>
            <a:chExt cx="755" cy="803"/>
          </a:xfrm>
        </p:grpSpPr>
        <p:pic>
          <p:nvPicPr>
            <p:cNvPr id="658" name="Picture 1140" descr="desktop_computer_stylized_medium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9" name="Freeform 114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29" name="Group 1142"/>
          <p:cNvGrpSpPr>
            <a:grpSpLocks/>
          </p:cNvGrpSpPr>
          <p:nvPr/>
        </p:nvGrpSpPr>
        <p:grpSpPr bwMode="auto">
          <a:xfrm>
            <a:off x="8831263" y="5422900"/>
            <a:ext cx="474662" cy="407988"/>
            <a:chOff x="877" y="1008"/>
            <a:chExt cx="2747" cy="2591"/>
          </a:xfrm>
        </p:grpSpPr>
        <p:pic>
          <p:nvPicPr>
            <p:cNvPr id="635" name="Picture 1143" descr="antenna_stylized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1144" descr="laptop_keyboar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7" name="Freeform 1145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38" name="Picture 1146" descr="screen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9" name="Freeform 1147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1148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1149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1150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1151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1152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45" name="Group 1153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52" name="Freeform 115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3" name="Freeform 115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" name="Freeform 115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" name="Freeform 115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6" name="Freeform 115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7" name="Freeform 115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46" name="Freeform 1160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1161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1162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1163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1164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1165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30" name="Picture 568" descr="light2.png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8843" y="2078790"/>
            <a:ext cx="92772" cy="4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" name="Picture 1017" descr="antenna_stylized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957" y="2006227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" name="Picture 1017" descr="antenna_stylized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95" y="1745624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" name="Picture 571" descr="fridge2.png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702" y="3071518"/>
            <a:ext cx="189578" cy="3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" name="Picture 1115" descr="antenna_stylized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939" y="3011925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" name="Group 850"/>
          <p:cNvGrpSpPr>
            <a:grpSpLocks/>
          </p:cNvGrpSpPr>
          <p:nvPr/>
        </p:nvGrpSpPr>
        <p:grpSpPr bwMode="auto">
          <a:xfrm>
            <a:off x="7131472" y="1538038"/>
            <a:ext cx="448245" cy="96676"/>
            <a:chOff x="2199" y="955"/>
            <a:chExt cx="2547" cy="506"/>
          </a:xfrm>
        </p:grpSpPr>
        <p:sp>
          <p:nvSpPr>
            <p:cNvPr id="53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9" name="Group 850"/>
          <p:cNvGrpSpPr>
            <a:grpSpLocks/>
          </p:cNvGrpSpPr>
          <p:nvPr/>
        </p:nvGrpSpPr>
        <p:grpSpPr bwMode="auto">
          <a:xfrm>
            <a:off x="6800469" y="2033201"/>
            <a:ext cx="448245" cy="96676"/>
            <a:chOff x="2199" y="955"/>
            <a:chExt cx="2547" cy="506"/>
          </a:xfrm>
        </p:grpSpPr>
        <p:sp>
          <p:nvSpPr>
            <p:cNvPr id="52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0" name="Group 850"/>
          <p:cNvGrpSpPr>
            <a:grpSpLocks/>
          </p:cNvGrpSpPr>
          <p:nvPr/>
        </p:nvGrpSpPr>
        <p:grpSpPr bwMode="auto">
          <a:xfrm>
            <a:off x="8019174" y="2008238"/>
            <a:ext cx="427847" cy="76292"/>
            <a:chOff x="2199" y="955"/>
            <a:chExt cx="2547" cy="506"/>
          </a:xfrm>
        </p:grpSpPr>
        <p:sp>
          <p:nvSpPr>
            <p:cNvPr id="51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1" name="Group 850"/>
          <p:cNvGrpSpPr>
            <a:grpSpLocks/>
          </p:cNvGrpSpPr>
          <p:nvPr/>
        </p:nvGrpSpPr>
        <p:grpSpPr bwMode="auto">
          <a:xfrm>
            <a:off x="8082107" y="1745978"/>
            <a:ext cx="427847" cy="76292"/>
            <a:chOff x="2199" y="955"/>
            <a:chExt cx="2547" cy="506"/>
          </a:xfrm>
        </p:grpSpPr>
        <p:sp>
          <p:nvSpPr>
            <p:cNvPr id="51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2" name="Group 850"/>
          <p:cNvGrpSpPr>
            <a:grpSpLocks/>
          </p:cNvGrpSpPr>
          <p:nvPr/>
        </p:nvGrpSpPr>
        <p:grpSpPr bwMode="auto">
          <a:xfrm>
            <a:off x="7280887" y="2979399"/>
            <a:ext cx="375111" cy="76292"/>
            <a:chOff x="2199" y="955"/>
            <a:chExt cx="2547" cy="506"/>
          </a:xfrm>
        </p:grpSpPr>
        <p:sp>
          <p:nvSpPr>
            <p:cNvPr id="50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3" name="Group 850"/>
          <p:cNvGrpSpPr>
            <a:grpSpLocks/>
          </p:cNvGrpSpPr>
          <p:nvPr/>
        </p:nvGrpSpPr>
        <p:grpSpPr bwMode="auto">
          <a:xfrm>
            <a:off x="6982054" y="3093653"/>
            <a:ext cx="373704" cy="70494"/>
            <a:chOff x="2199" y="955"/>
            <a:chExt cx="2547" cy="506"/>
          </a:xfrm>
        </p:grpSpPr>
        <p:sp>
          <p:nvSpPr>
            <p:cNvPr id="50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4" name="Group 850"/>
          <p:cNvGrpSpPr>
            <a:grpSpLocks/>
          </p:cNvGrpSpPr>
          <p:nvPr/>
        </p:nvGrpSpPr>
        <p:grpSpPr bwMode="auto">
          <a:xfrm>
            <a:off x="7140258" y="3506728"/>
            <a:ext cx="496588" cy="96676"/>
            <a:chOff x="2199" y="955"/>
            <a:chExt cx="2547" cy="506"/>
          </a:xfrm>
        </p:grpSpPr>
        <p:sp>
          <p:nvSpPr>
            <p:cNvPr id="49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5" name="Group 850"/>
          <p:cNvGrpSpPr>
            <a:grpSpLocks/>
          </p:cNvGrpSpPr>
          <p:nvPr/>
        </p:nvGrpSpPr>
        <p:grpSpPr bwMode="auto">
          <a:xfrm>
            <a:off x="8678356" y="5005218"/>
            <a:ext cx="536140" cy="131828"/>
            <a:chOff x="2199" y="955"/>
            <a:chExt cx="2547" cy="506"/>
          </a:xfrm>
        </p:grpSpPr>
        <p:sp>
          <p:nvSpPr>
            <p:cNvPr id="48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6" name="Group 850"/>
          <p:cNvGrpSpPr>
            <a:grpSpLocks/>
          </p:cNvGrpSpPr>
          <p:nvPr/>
        </p:nvGrpSpPr>
        <p:grpSpPr bwMode="auto">
          <a:xfrm>
            <a:off x="8823377" y="5413894"/>
            <a:ext cx="408699" cy="92283"/>
            <a:chOff x="2199" y="955"/>
            <a:chExt cx="2547" cy="506"/>
          </a:xfrm>
        </p:grpSpPr>
        <p:sp>
          <p:nvSpPr>
            <p:cNvPr id="48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7" name="Group 850"/>
          <p:cNvGrpSpPr>
            <a:grpSpLocks/>
          </p:cNvGrpSpPr>
          <p:nvPr/>
        </p:nvGrpSpPr>
        <p:grpSpPr bwMode="auto">
          <a:xfrm>
            <a:off x="8405892" y="5484201"/>
            <a:ext cx="408699" cy="92283"/>
            <a:chOff x="2199" y="955"/>
            <a:chExt cx="2547" cy="506"/>
          </a:xfrm>
        </p:grpSpPr>
        <p:sp>
          <p:nvSpPr>
            <p:cNvPr id="47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8" name="Group 817"/>
          <p:cNvGrpSpPr>
            <a:grpSpLocks/>
          </p:cNvGrpSpPr>
          <p:nvPr/>
        </p:nvGrpSpPr>
        <p:grpSpPr bwMode="auto">
          <a:xfrm>
            <a:off x="7389010" y="1738313"/>
            <a:ext cx="517525" cy="508000"/>
            <a:chOff x="2920" y="1424"/>
            <a:chExt cx="326" cy="320"/>
          </a:xfrm>
        </p:grpSpPr>
        <p:sp>
          <p:nvSpPr>
            <p:cNvPr id="469" name="Oval 818"/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470" name="Group 81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472" name="Oval 82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3" name="Oval 82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4" name="Oval 82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5" name="Oval 82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6" name="Freeform 82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71" name="Freeform 82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91" name="Group 347"/>
          <p:cNvGrpSpPr>
            <a:grpSpLocks/>
          </p:cNvGrpSpPr>
          <p:nvPr/>
        </p:nvGrpSpPr>
        <p:grpSpPr bwMode="auto">
          <a:xfrm>
            <a:off x="7850174" y="2477053"/>
            <a:ext cx="416744" cy="205711"/>
            <a:chOff x="1871277" y="1576300"/>
            <a:chExt cx="1128371" cy="437861"/>
          </a:xfrm>
        </p:grpSpPr>
        <p:sp>
          <p:nvSpPr>
            <p:cNvPr id="892" name="Oval 8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3" name="Rectangle 8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5" name="Freeform 8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6" name="Freeform 8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7" name="Freeform 8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8" name="Freeform 8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99" name="Straight Connector 898"/>
            <p:cNvCxnSpPr>
              <a:endCxn id="8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1" name="Group 347"/>
          <p:cNvGrpSpPr>
            <a:grpSpLocks/>
          </p:cNvGrpSpPr>
          <p:nvPr/>
        </p:nvGrpSpPr>
        <p:grpSpPr bwMode="auto">
          <a:xfrm>
            <a:off x="8701349" y="2476442"/>
            <a:ext cx="416744" cy="205711"/>
            <a:chOff x="1871277" y="1576300"/>
            <a:chExt cx="1128371" cy="437861"/>
          </a:xfrm>
        </p:grpSpPr>
        <p:sp>
          <p:nvSpPr>
            <p:cNvPr id="902" name="Oval 9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3" name="Rectangle 9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5" name="Freeform 9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6" name="Freeform 9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7" name="Freeform 9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8" name="Freeform 9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09" name="Straight Connector 908"/>
            <p:cNvCxnSpPr>
              <a:endCxn id="9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1" name="Group 347"/>
          <p:cNvGrpSpPr>
            <a:grpSpLocks/>
          </p:cNvGrpSpPr>
          <p:nvPr/>
        </p:nvGrpSpPr>
        <p:grpSpPr bwMode="auto">
          <a:xfrm>
            <a:off x="9210788" y="2399328"/>
            <a:ext cx="416744" cy="205711"/>
            <a:chOff x="1871277" y="1576300"/>
            <a:chExt cx="1128371" cy="437861"/>
          </a:xfrm>
        </p:grpSpPr>
        <p:sp>
          <p:nvSpPr>
            <p:cNvPr id="912" name="Oval 91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3" name="Rectangle 91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5" name="Freeform 91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6" name="Freeform 91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7" name="Freeform 91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8" name="Freeform 91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19" name="Straight Connector 918"/>
            <p:cNvCxnSpPr>
              <a:endCxn id="91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" name="Group 347"/>
          <p:cNvGrpSpPr>
            <a:grpSpLocks/>
          </p:cNvGrpSpPr>
          <p:nvPr/>
        </p:nvGrpSpPr>
        <p:grpSpPr bwMode="auto">
          <a:xfrm>
            <a:off x="9276480" y="2760840"/>
            <a:ext cx="416744" cy="205711"/>
            <a:chOff x="1871277" y="1576300"/>
            <a:chExt cx="1128371" cy="437861"/>
          </a:xfrm>
        </p:grpSpPr>
        <p:sp>
          <p:nvSpPr>
            <p:cNvPr id="922" name="Oval 92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3" name="Rectangle 92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Freeform 92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6" name="Freeform 92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7" name="Freeform 9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8" name="Freeform 9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29" name="Straight Connector 928"/>
            <p:cNvCxnSpPr>
              <a:endCxn id="92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9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1" name="Group 347"/>
          <p:cNvGrpSpPr>
            <a:grpSpLocks/>
          </p:cNvGrpSpPr>
          <p:nvPr/>
        </p:nvGrpSpPr>
        <p:grpSpPr bwMode="auto">
          <a:xfrm>
            <a:off x="8725005" y="2760230"/>
            <a:ext cx="416744" cy="205711"/>
            <a:chOff x="1871277" y="1576300"/>
            <a:chExt cx="1128371" cy="437861"/>
          </a:xfrm>
        </p:grpSpPr>
        <p:sp>
          <p:nvSpPr>
            <p:cNvPr id="932" name="Oval 9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5" name="Freeform 9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6" name="Freeform 9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7" name="Freeform 9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8" name="Freeform 9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39" name="Straight Connector 938"/>
            <p:cNvCxnSpPr>
              <a:endCxn id="9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1" name="Group 347"/>
          <p:cNvGrpSpPr>
            <a:grpSpLocks/>
          </p:cNvGrpSpPr>
          <p:nvPr/>
        </p:nvGrpSpPr>
        <p:grpSpPr bwMode="auto">
          <a:xfrm>
            <a:off x="8607692" y="3627283"/>
            <a:ext cx="416744" cy="205711"/>
            <a:chOff x="1871277" y="1576300"/>
            <a:chExt cx="1128371" cy="437861"/>
          </a:xfrm>
        </p:grpSpPr>
        <p:sp>
          <p:nvSpPr>
            <p:cNvPr id="942" name="Oval 94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3" name="Rectangle 94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5" name="Freeform 94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6" name="Freeform 94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7" name="Freeform 94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8" name="Freeform 94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49" name="Straight Connector 948"/>
            <p:cNvCxnSpPr>
              <a:endCxn id="9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Group 347"/>
          <p:cNvGrpSpPr>
            <a:grpSpLocks/>
          </p:cNvGrpSpPr>
          <p:nvPr/>
        </p:nvGrpSpPr>
        <p:grpSpPr bwMode="auto">
          <a:xfrm>
            <a:off x="8948812" y="3896991"/>
            <a:ext cx="416744" cy="205711"/>
            <a:chOff x="1871277" y="1576300"/>
            <a:chExt cx="1128371" cy="437861"/>
          </a:xfrm>
        </p:grpSpPr>
        <p:sp>
          <p:nvSpPr>
            <p:cNvPr id="952" name="Oval 95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3" name="Rectangle 95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5" name="Freeform 95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6" name="Freeform 95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7" name="Freeform 95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8" name="Freeform 95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59" name="Straight Connector 958"/>
            <p:cNvCxnSpPr>
              <a:endCxn id="9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1" name="Group 347"/>
          <p:cNvGrpSpPr>
            <a:grpSpLocks/>
          </p:cNvGrpSpPr>
          <p:nvPr/>
        </p:nvGrpSpPr>
        <p:grpSpPr bwMode="auto">
          <a:xfrm>
            <a:off x="9264429" y="3636267"/>
            <a:ext cx="416744" cy="205711"/>
            <a:chOff x="1871277" y="1576300"/>
            <a:chExt cx="1128371" cy="437861"/>
          </a:xfrm>
        </p:grpSpPr>
        <p:sp>
          <p:nvSpPr>
            <p:cNvPr id="962" name="Oval 96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3" name="Rectangle 96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4" name="Oval 96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5" name="Freeform 96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6" name="Freeform 96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7" name="Freeform 96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8" name="Freeform 96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69" name="Straight Connector 968"/>
            <p:cNvCxnSpPr>
              <a:endCxn id="96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1" name="Group 347"/>
          <p:cNvGrpSpPr>
            <a:grpSpLocks/>
          </p:cNvGrpSpPr>
          <p:nvPr/>
        </p:nvGrpSpPr>
        <p:grpSpPr bwMode="auto">
          <a:xfrm>
            <a:off x="7580634" y="3656920"/>
            <a:ext cx="375153" cy="169148"/>
            <a:chOff x="1871277" y="1576300"/>
            <a:chExt cx="1128371" cy="437861"/>
          </a:xfrm>
        </p:grpSpPr>
        <p:sp>
          <p:nvSpPr>
            <p:cNvPr id="972" name="Oval 9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3" name="Rectangle 9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4" name="Oval 9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5" name="Freeform 9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6" name="Freeform 9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7" name="Freeform 9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8" name="Freeform 9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79" name="Straight Connector 978"/>
            <p:cNvCxnSpPr>
              <a:endCxn id="9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Connector 9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1" name="Group 347"/>
          <p:cNvGrpSpPr>
            <a:grpSpLocks/>
          </p:cNvGrpSpPr>
          <p:nvPr/>
        </p:nvGrpSpPr>
        <p:grpSpPr bwMode="auto">
          <a:xfrm>
            <a:off x="8494247" y="4493118"/>
            <a:ext cx="522452" cy="260369"/>
            <a:chOff x="1871277" y="1576300"/>
            <a:chExt cx="1128371" cy="437861"/>
          </a:xfrm>
        </p:grpSpPr>
        <p:sp>
          <p:nvSpPr>
            <p:cNvPr id="982" name="Oval 98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3" name="Rectangle 98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4" name="Oval 98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5" name="Freeform 98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6" name="Freeform 98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7" name="Freeform 98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8" name="Freeform 98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89" name="Straight Connector 988"/>
            <p:cNvCxnSpPr>
              <a:endCxn id="98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1" name="Group 347"/>
          <p:cNvGrpSpPr>
            <a:grpSpLocks/>
          </p:cNvGrpSpPr>
          <p:nvPr/>
        </p:nvGrpSpPr>
        <p:grpSpPr bwMode="auto">
          <a:xfrm>
            <a:off x="7784655" y="4818928"/>
            <a:ext cx="522452" cy="260369"/>
            <a:chOff x="1871277" y="1576300"/>
            <a:chExt cx="1128371" cy="437861"/>
          </a:xfrm>
        </p:grpSpPr>
        <p:sp>
          <p:nvSpPr>
            <p:cNvPr id="992" name="Oval 9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3" name="Rectangle 9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4" name="Oval 9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5" name="Freeform 9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6" name="Freeform 9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7" name="Freeform 9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8" name="Freeform 9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99" name="Straight Connector 998"/>
            <p:cNvCxnSpPr>
              <a:endCxn id="9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1" name="Group 347"/>
          <p:cNvGrpSpPr>
            <a:grpSpLocks/>
          </p:cNvGrpSpPr>
          <p:nvPr/>
        </p:nvGrpSpPr>
        <p:grpSpPr bwMode="auto">
          <a:xfrm>
            <a:off x="9217291" y="4813218"/>
            <a:ext cx="522452" cy="260369"/>
            <a:chOff x="1871277" y="1576300"/>
            <a:chExt cx="1128371" cy="437861"/>
          </a:xfrm>
        </p:grpSpPr>
        <p:sp>
          <p:nvSpPr>
            <p:cNvPr id="1002" name="Oval 10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3" name="Rectangle 10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5" name="Freeform 10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6" name="Freeform 10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7" name="Freeform 10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8" name="Freeform 10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09" name="Straight Connector 1008"/>
            <p:cNvCxnSpPr>
              <a:endCxn id="10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9804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1" y="1027114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 Summary of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1"/>
            <a:ext cx="7772400" cy="4906963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partitioning,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by time, frequency or code</a:t>
            </a:r>
          </a:p>
          <a:p>
            <a:pPr marL="690563" lvl="1" indent="-233363">
              <a:defRPr/>
            </a:pPr>
            <a:r>
              <a:rPr lang="en-US" sz="2000" dirty="0">
                <a:latin typeface="Gill Sans MT" charset="0"/>
              </a:rPr>
              <a:t>Time Division, Frequency Division</a:t>
            </a:r>
          </a:p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 </a:t>
            </a:r>
            <a:r>
              <a:rPr lang="en-US" sz="2400" dirty="0">
                <a:latin typeface="Gill Sans MT" charset="0"/>
                <a:cs typeface="+mn-cs"/>
              </a:rPr>
              <a:t>(dynamic), 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ALOHA, S-ALOHA, CSMA, CSMA/CD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carrier sensing: easy in some technologies (wire), hard in others (wireless)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CSMA/CD used in Ethernet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CSMA/CA used in 802.11</a:t>
            </a:r>
          </a:p>
          <a:p>
            <a:pPr marL="231775" indent="-231775">
              <a:tabLst>
                <a:tab pos="279400" algn="l"/>
              </a:tabLst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polling from central site, token passing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Bluetooth, FDDI,  token ring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867816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1" y="1600200"/>
            <a:ext cx="3922713" cy="4648200"/>
          </a:xfrm>
        </p:spPr>
        <p:txBody>
          <a:bodyPr/>
          <a:lstStyle/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1" y="1600200"/>
            <a:ext cx="4054475" cy="4648200"/>
          </a:xfrm>
        </p:spPr>
        <p:txBody>
          <a:bodyPr/>
          <a:lstStyle/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737497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addresses and </a:t>
            </a:r>
            <a:r>
              <a:rPr lang="en-US" sz="4000" dirty="0">
                <a:latin typeface="Gill Sans MT" charset="0"/>
                <a:cs typeface="+mj-cs"/>
              </a:rPr>
              <a:t>ARP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1" y="1600200"/>
            <a:ext cx="82470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32-bit IP address: </a:t>
            </a:r>
          </a:p>
          <a:p>
            <a:pPr lvl="1">
              <a:defRPr/>
            </a:pPr>
            <a:r>
              <a:rPr lang="en-US" i="1" dirty="0">
                <a:latin typeface="Gill Sans MT" charset="0"/>
              </a:rPr>
              <a:t>network-layer</a:t>
            </a:r>
            <a:r>
              <a:rPr lang="en-US" dirty="0">
                <a:latin typeface="Gill Sans MT" charset="0"/>
              </a:rPr>
              <a:t> address for interface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used for layer 3 (network layer) forwarding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(or LAN or physical or Ethernet) address: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used ‘locally” to get 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e.g.: 1A-2F-BB-76-09-AD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1861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6" y="10287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2336142" y="5591176"/>
            <a:ext cx="3744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hexadecimal (base 16) notation</a:t>
            </a:r>
          </a:p>
          <a:p>
            <a:pPr algn="ctr">
              <a:defRPr/>
            </a:pP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(each </a:t>
            </a:r>
            <a:r>
              <a:rPr lang="ja-JP" altLang="en-US" i="0" dirty="0">
                <a:solidFill>
                  <a:srgbClr val="000099"/>
                </a:solidFill>
                <a:latin typeface="Arial" charset="0"/>
                <a:cs typeface="+mn-cs"/>
              </a:rPr>
              <a:t>“</a:t>
            </a: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numeral</a:t>
            </a:r>
            <a:r>
              <a:rPr lang="ja-JP" altLang="en-US" i="0" dirty="0">
                <a:solidFill>
                  <a:srgbClr val="000099"/>
                </a:solidFill>
                <a:latin typeface="Arial" charset="0"/>
                <a:cs typeface="+mn-cs"/>
              </a:rPr>
              <a:t>”</a:t>
            </a:r>
            <a:r>
              <a:rPr lang="en-US" i="0" dirty="0">
                <a:solidFill>
                  <a:srgbClr val="000099"/>
                </a:solidFill>
                <a:latin typeface="Arial" charset="0"/>
                <a:cs typeface="+mn-cs"/>
              </a:rPr>
              <a:t> represents 4 bits)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3640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964745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2109789" y="1309688"/>
            <a:ext cx="6899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>
                <a:latin typeface="Gill Sans MT" charset="0"/>
                <a:cs typeface="+mn-cs"/>
              </a:rPr>
              <a:t>each adapter on LAN has unique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LAN</a:t>
            </a:r>
            <a:r>
              <a:rPr lang="en-US" sz="2800" i="0" dirty="0">
                <a:latin typeface="Gill Sans MT" charset="0"/>
                <a:cs typeface="+mn-cs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8442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3676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2824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4833938" y="2808289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5697539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4795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5154614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4973639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6523038" y="4289426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6003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4899026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5321301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2760663" y="4095751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1843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4160838" y="3621089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   LAN</a:t>
            </a:r>
          </a:p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(wired or</a:t>
            </a:r>
          </a:p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8251825" y="3941764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1947864" y="3562351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4268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4294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6392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23929" name="Picture 20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953224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478891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946874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(more)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address allocation administered by IEEE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manufacturer buys portion of MAC address space (to assure uniqueness)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analogy: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MAC address: like Social Security Number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 address: like postal address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MAC flat address 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portability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can move LAN card from one LAN to another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IP hierarchical address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portable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address depends on IP subnet to which node is attached</a:t>
            </a:r>
          </a:p>
          <a:p>
            <a:pPr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226437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919164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2025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ARP: address resolution protocol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10326" y="2119314"/>
            <a:ext cx="3990975" cy="38814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ARP table: </a:t>
            </a:r>
            <a:r>
              <a:rPr lang="en-US" sz="2400" dirty="0">
                <a:latin typeface="Gill Sans MT" charset="0"/>
                <a:cs typeface="+mn-cs"/>
              </a:rPr>
              <a:t>each IP node (host, router) on LAN has table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latin typeface="Gill Sans MT" charset="0"/>
                <a:cs typeface="+mn-cs"/>
              </a:rPr>
              <a:t>         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cs typeface="+mn-cs"/>
              </a:rPr>
              <a:t>&lt; IP address; MAC address; TTL&gt;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TTL (Time To Live): time after which address mapping will be forgotten (typically 20 min)</a:t>
            </a: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1930400" y="1298575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solidFill>
                    <a:srgbClr val="CC0000"/>
                  </a:solidFill>
                  <a:latin typeface="Arial" charset="0"/>
                  <a:cs typeface="+mn-cs"/>
                </a:rPr>
                <a:t>Question:</a:t>
              </a:r>
              <a:r>
                <a:rPr lang="en-US" sz="2400" i="0" dirty="0">
                  <a:latin typeface="Arial" charset="0"/>
                  <a:cs typeface="+mn-cs"/>
                </a:rPr>
                <a:t> how to determine</a:t>
              </a:r>
            </a:p>
            <a:p>
              <a:pPr>
                <a:defRPr/>
              </a:pPr>
              <a:r>
                <a:rPr lang="en-US" sz="2400" i="0" dirty="0">
                  <a:latin typeface="Arial" charset="0"/>
                  <a:cs typeface="+mn-cs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3324226" y="3944939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2881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4111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4700589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4086225" y="5322889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4330701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4202114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5157788" y="4651376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4711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4156076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4340226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2844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90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3536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latin typeface="Arial" charset="0"/>
                <a:cs typeface="+mn-cs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1887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2533650" y="3921126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4468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4298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5478463" y="4121151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4868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3660776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2479676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5183982" y="4482307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5086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2181226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3681414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4025901" y="5645151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3690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6842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ARP protocol: same 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0413" y="1277938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wants to send datagram to B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B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not in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ARP table.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broadcasts</a:t>
            </a:r>
            <a:r>
              <a:rPr lang="en-US" sz="2400" dirty="0">
                <a:latin typeface="Gill Sans MT" charset="0"/>
                <a:cs typeface="+mn-cs"/>
              </a:rPr>
              <a:t> ARP query packet, containing B's IP address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destination MAC address = FF-FF-FF-FF-FF-FF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all nodes on LAN receive ARP query 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B receives ARP packet, replies to A with its (B's) MAC address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 sent to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(unicast)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19863" y="1878013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caches (saves) IP-to-MAC address pair in its ARP table until information becomes old (times out)</a:t>
            </a:r>
            <a:r>
              <a:rPr lang="en-US" sz="2000" dirty="0">
                <a:latin typeface="Gill Sans MT" charset="0"/>
                <a:cs typeface="+mn-cs"/>
              </a:rPr>
              <a:t>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soft state: information that times out (goes away) unless refreshed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ARP is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plug-and-play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: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nodes create their ARP tables </a:t>
            </a:r>
            <a:r>
              <a:rPr lang="en-US" sz="2000" i="1" dirty="0">
                <a:latin typeface="Gill Sans MT" charset="0"/>
              </a:rPr>
              <a:t>without intervention from net administrator</a:t>
            </a:r>
          </a:p>
        </p:txBody>
      </p:sp>
      <p:pic>
        <p:nvPicPr>
          <p:cNvPr id="130054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8763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2872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76425" y="1057275"/>
            <a:ext cx="8675688" cy="1081088"/>
          </a:xfrm>
        </p:spPr>
        <p:txBody>
          <a:bodyPr/>
          <a:lstStyle/>
          <a:p>
            <a:pPr marL="111125" indent="-111125"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walkthrough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: send datagram from A to B via 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focus on addressing – at IP (datagram) and MAC layer (frame)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assume A knows B</a:t>
            </a:r>
            <a:r>
              <a:rPr lang="ja-JP" altLang="en-US" dirty="0"/>
              <a:t>’</a:t>
            </a:r>
            <a:r>
              <a:rPr lang="en-US" dirty="0"/>
              <a:t>s IP address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assume A knows IP address of first hop router, R (how?)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/>
              <a:t>assume A knows R</a:t>
            </a:r>
            <a:r>
              <a:rPr lang="ja-JP" altLang="en-US" dirty="0"/>
              <a:t>’</a:t>
            </a:r>
            <a:r>
              <a:rPr lang="en-US" dirty="0"/>
              <a:t>s MAC address (how?)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2101" name="Group 4"/>
          <p:cNvGrpSpPr>
            <a:grpSpLocks/>
          </p:cNvGrpSpPr>
          <p:nvPr/>
        </p:nvGrpSpPr>
        <p:grpSpPr bwMode="auto">
          <a:xfrm>
            <a:off x="2233613" y="3962400"/>
            <a:ext cx="8235952" cy="2349500"/>
            <a:chOff x="709613" y="3962400"/>
            <a:chExt cx="8235952" cy="2349500"/>
          </a:xfrm>
        </p:grpSpPr>
        <p:grpSp>
          <p:nvGrpSpPr>
            <p:cNvPr id="132103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2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04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5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6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710660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506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210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511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790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511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507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507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25412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507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24271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507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211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507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07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508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2123" name="Group 63"/>
            <p:cNvGrpSpPr>
              <a:grpSpLocks/>
            </p:cNvGrpSpPr>
            <p:nvPr/>
          </p:nvGrpSpPr>
          <p:grpSpPr bwMode="auto">
            <a:xfrm>
              <a:off x="7372352" y="4845050"/>
              <a:ext cx="1573213" cy="463550"/>
              <a:chOff x="4351" y="2786"/>
              <a:chExt cx="991" cy="292"/>
            </a:xfrm>
          </p:grpSpPr>
          <p:sp>
            <p:nvSpPr>
              <p:cNvPr id="4511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511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91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508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508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508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9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213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107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2132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215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5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5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3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77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4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14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214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214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14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510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510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4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9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3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3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3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2102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9" y="794569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45307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94"/>
          <p:cNvGrpSpPr>
            <a:grpSpLocks/>
          </p:cNvGrpSpPr>
          <p:nvPr/>
        </p:nvGrpSpPr>
        <p:grpSpPr bwMode="auto">
          <a:xfrm>
            <a:off x="2233613" y="3962400"/>
            <a:ext cx="8235952" cy="2349500"/>
            <a:chOff x="709613" y="3962400"/>
            <a:chExt cx="8235952" cy="2349500"/>
          </a:xfrm>
        </p:grpSpPr>
        <p:grpSp>
          <p:nvGrpSpPr>
            <p:cNvPr id="134183" name="Group 95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424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4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6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184" name="Group 96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3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4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2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612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418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617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790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617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612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612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25412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612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24271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612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419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3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613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4203" name="Group 63"/>
            <p:cNvGrpSpPr>
              <a:grpSpLocks/>
            </p:cNvGrpSpPr>
            <p:nvPr/>
          </p:nvGrpSpPr>
          <p:grpSpPr bwMode="auto">
            <a:xfrm>
              <a:off x="7372352" y="4845050"/>
              <a:ext cx="1573213" cy="463550"/>
              <a:chOff x="4351" y="2786"/>
              <a:chExt cx="991" cy="292"/>
            </a:xfrm>
          </p:grpSpPr>
          <p:sp>
            <p:nvSpPr>
              <p:cNvPr id="4617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617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91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614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614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614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421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4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4212" name="Group 12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423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3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3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3" name="Group 125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2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422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422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422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422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616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616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4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4" name="Group 126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1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1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1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3911601" y="3086101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2058988" y="2686050"/>
            <a:ext cx="976312" cy="1460500"/>
            <a:chOff x="337" y="1692"/>
            <a:chExt cx="615" cy="920"/>
          </a:xfrm>
        </p:grpSpPr>
        <p:sp>
          <p:nvSpPr>
            <p:cNvPr id="134176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14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5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6116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7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8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9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3417888" y="2643188"/>
            <a:ext cx="2011362" cy="760412"/>
            <a:chOff x="1197" y="1665"/>
            <a:chExt cx="1267" cy="479"/>
          </a:xfrm>
        </p:grpSpPr>
        <p:grpSp>
          <p:nvGrpSpPr>
            <p:cNvPr id="134171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6110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1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2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109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3551238" y="2903538"/>
            <a:ext cx="146050" cy="385762"/>
            <a:chOff x="1272" y="1762"/>
            <a:chExt cx="92" cy="243"/>
          </a:xfrm>
        </p:grpSpPr>
        <p:sp>
          <p:nvSpPr>
            <p:cNvPr id="46106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7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2230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2243138" y="1441451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A creates link-layer frame with R's MAC address as destination address, frame contains A-to-B IP datagram</a:t>
            </a:r>
            <a:endParaRPr lang="en-US" sz="2800" dirty="0">
              <a:latin typeface="Gill Sans MT" charset="0"/>
              <a:cs typeface="+mn-cs"/>
            </a:endParaRPr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3001963" y="2244725"/>
            <a:ext cx="2443162" cy="1519238"/>
            <a:chOff x="931" y="1414"/>
            <a:chExt cx="1539" cy="957"/>
          </a:xfrm>
        </p:grpSpPr>
        <p:sp>
          <p:nvSpPr>
            <p:cNvPr id="46094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MAC dest: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E6-E9-00-17-BB-4B</a:t>
              </a:r>
            </a:p>
          </p:txBody>
        </p:sp>
        <p:grpSp>
          <p:nvGrpSpPr>
            <p:cNvPr id="134158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6100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1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2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3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4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5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096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7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8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9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4156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9" y="794569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10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48277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63"/>
          <p:cNvGrpSpPr>
            <a:grpSpLocks/>
          </p:cNvGrpSpPr>
          <p:nvPr/>
        </p:nvGrpSpPr>
        <p:grpSpPr bwMode="auto">
          <a:xfrm>
            <a:off x="2233613" y="3962400"/>
            <a:ext cx="8235952" cy="2349500"/>
            <a:chOff x="709613" y="3962400"/>
            <a:chExt cx="8235952" cy="2349500"/>
          </a:xfrm>
        </p:grpSpPr>
        <p:grpSp>
          <p:nvGrpSpPr>
            <p:cNvPr id="136236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629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9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25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37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22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92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93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4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7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5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715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6241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720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790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720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715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715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25412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715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24271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715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6246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6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716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6256" name="Group 63"/>
            <p:cNvGrpSpPr>
              <a:grpSpLocks/>
            </p:cNvGrpSpPr>
            <p:nvPr/>
          </p:nvGrpSpPr>
          <p:grpSpPr bwMode="auto">
            <a:xfrm>
              <a:off x="7372352" y="4845050"/>
              <a:ext cx="1573213" cy="463550"/>
              <a:chOff x="4351" y="2786"/>
              <a:chExt cx="991" cy="292"/>
            </a:xfrm>
          </p:grpSpPr>
          <p:sp>
            <p:nvSpPr>
              <p:cNvPr id="4720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720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91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717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717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717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6263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9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6265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628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8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8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1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6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201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73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627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6278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6281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6282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719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719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7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9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6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7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7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2058988" y="2686050"/>
            <a:ext cx="976312" cy="1460500"/>
            <a:chOff x="337" y="1692"/>
            <a:chExt cx="615" cy="920"/>
          </a:xfrm>
        </p:grpSpPr>
        <p:sp>
          <p:nvSpPr>
            <p:cNvPr id="136229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4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4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7111" name="Rectangle 76"/>
          <p:cNvSpPr>
            <a:spLocks noChangeArrowheads="1"/>
          </p:cNvSpPr>
          <p:nvPr/>
        </p:nvSpPr>
        <p:spPr bwMode="auto">
          <a:xfrm>
            <a:off x="2230438" y="1084264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frame sent from A to R</a:t>
            </a:r>
          </a:p>
        </p:txBody>
      </p:sp>
      <p:grpSp>
        <p:nvGrpSpPr>
          <p:cNvPr id="714820" name="Group 68"/>
          <p:cNvGrpSpPr>
            <a:grpSpLocks/>
          </p:cNvGrpSpPr>
          <p:nvPr/>
        </p:nvGrpSpPr>
        <p:grpSpPr bwMode="auto">
          <a:xfrm>
            <a:off x="4237038" y="3265489"/>
            <a:ext cx="1096962" cy="244475"/>
            <a:chOff x="1231" y="1990"/>
            <a:chExt cx="691" cy="154"/>
          </a:xfrm>
        </p:grpSpPr>
        <p:sp>
          <p:nvSpPr>
            <p:cNvPr id="47139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0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1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5476875" y="2767013"/>
            <a:ext cx="895350" cy="2038350"/>
            <a:chOff x="2823" y="1545"/>
            <a:chExt cx="564" cy="1284"/>
          </a:xfrm>
        </p:grpSpPr>
        <p:sp>
          <p:nvSpPr>
            <p:cNvPr id="136221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35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6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37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8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2233613" y="1439864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frame received at R, datagram removed, passed up to IP</a:t>
            </a:r>
          </a:p>
        </p:txBody>
      </p:sp>
      <p:grpSp>
        <p:nvGrpSpPr>
          <p:cNvPr id="714883" name="Group 131"/>
          <p:cNvGrpSpPr>
            <a:grpSpLocks/>
          </p:cNvGrpSpPr>
          <p:nvPr/>
        </p:nvGrpSpPr>
        <p:grpSpPr bwMode="auto">
          <a:xfrm>
            <a:off x="3001963" y="2244725"/>
            <a:ext cx="2443162" cy="1519238"/>
            <a:chOff x="931" y="1414"/>
            <a:chExt cx="1539" cy="957"/>
          </a:xfrm>
        </p:grpSpPr>
        <p:sp>
          <p:nvSpPr>
            <p:cNvPr id="4712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MAC dest: E6-E9-00-17-BB-4B</a:t>
              </a:r>
            </a:p>
          </p:txBody>
        </p:sp>
        <p:grpSp>
          <p:nvGrpSpPr>
            <p:cNvPr id="136209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7128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29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0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1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2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3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7123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4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5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6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7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4898" name="Group 146"/>
          <p:cNvGrpSpPr>
            <a:grpSpLocks/>
          </p:cNvGrpSpPr>
          <p:nvPr/>
        </p:nvGrpSpPr>
        <p:grpSpPr bwMode="auto">
          <a:xfrm>
            <a:off x="4191001" y="2435225"/>
            <a:ext cx="2011363" cy="979488"/>
            <a:chOff x="4493" y="1480"/>
            <a:chExt cx="1267" cy="617"/>
          </a:xfrm>
        </p:grpSpPr>
        <p:sp>
          <p:nvSpPr>
            <p:cNvPr id="47118" name="Line 143"/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19" name="Line 144"/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0" name="Text Box 145"/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pic>
        <p:nvPicPr>
          <p:cNvPr id="136204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9" y="763589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9767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1" y="925514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1947863" y="244476"/>
            <a:ext cx="7772400" cy="8985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context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6263" y="1547813"/>
            <a:ext cx="4151312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datagram transferred by different link protocols over different links: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Ethernet on first link, frame relay on intermediate links, 802.11 on last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 link protocol provides different services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may or may not provide rdt over link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42039" y="1479550"/>
            <a:ext cx="4187825" cy="4648200"/>
          </a:xfrm>
          <a:solidFill>
            <a:schemeClr val="bg1"/>
          </a:solidFill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transportation analogy: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trip from Princeton to Lausanne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limo: Princeton to JFK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plane: JFK to Geneva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train: Geneva to Lausanne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tourist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datagram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 segment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communication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transportation mode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 layer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travel agent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routing algorithm</a:t>
            </a:r>
          </a:p>
          <a:p>
            <a:pPr lvl="1">
              <a:defRPr/>
            </a:pPr>
            <a:endParaRPr lang="en-US" sz="20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0597433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0"/>
          <p:cNvGrpSpPr>
            <a:grpSpLocks/>
          </p:cNvGrpSpPr>
          <p:nvPr/>
        </p:nvGrpSpPr>
        <p:grpSpPr bwMode="auto">
          <a:xfrm>
            <a:off x="2233613" y="3962400"/>
            <a:ext cx="8235952" cy="2349500"/>
            <a:chOff x="709613" y="3962400"/>
            <a:chExt cx="8235952" cy="2349500"/>
          </a:xfrm>
        </p:grpSpPr>
        <p:grpSp>
          <p:nvGrpSpPr>
            <p:cNvPr id="13828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834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4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28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4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4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7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817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829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822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790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822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818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818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25412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818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24271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818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829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8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819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8305" name="Group 63"/>
            <p:cNvGrpSpPr>
              <a:grpSpLocks/>
            </p:cNvGrpSpPr>
            <p:nvPr/>
          </p:nvGrpSpPr>
          <p:grpSpPr bwMode="auto">
            <a:xfrm>
              <a:off x="7372352" y="4845050"/>
              <a:ext cx="1573213" cy="463550"/>
              <a:chOff x="4351" y="2786"/>
              <a:chExt cx="991" cy="292"/>
            </a:xfrm>
          </p:grpSpPr>
          <p:sp>
            <p:nvSpPr>
              <p:cNvPr id="4822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822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91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819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819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20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831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0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831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833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3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3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2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832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832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33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833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821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821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7234239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8246" name="Group 67"/>
          <p:cNvGrpSpPr>
            <a:grpSpLocks/>
          </p:cNvGrpSpPr>
          <p:nvPr/>
        </p:nvGrpSpPr>
        <p:grpSpPr bwMode="auto">
          <a:xfrm>
            <a:off x="6740526" y="2701926"/>
            <a:ext cx="2011363" cy="760413"/>
            <a:chOff x="1197" y="1665"/>
            <a:chExt cx="1267" cy="479"/>
          </a:xfrm>
        </p:grpSpPr>
        <p:grpSp>
          <p:nvGrpSpPr>
            <p:cNvPr id="13828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817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7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6864350" y="2952751"/>
            <a:ext cx="146050" cy="385763"/>
            <a:chOff x="1272" y="1762"/>
            <a:chExt cx="92" cy="243"/>
          </a:xfrm>
        </p:grpSpPr>
        <p:sp>
          <p:nvSpPr>
            <p:cNvPr id="48167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8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8924" name="Rectangle 76"/>
          <p:cNvSpPr>
            <a:spLocks noChangeArrowheads="1"/>
          </p:cNvSpPr>
          <p:nvPr/>
        </p:nvSpPr>
        <p:spPr bwMode="auto">
          <a:xfrm>
            <a:off x="2230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18925" name="Rectangle 77"/>
          <p:cNvSpPr>
            <a:spLocks noChangeArrowheads="1"/>
          </p:cNvSpPr>
          <p:nvPr/>
        </p:nvSpPr>
        <p:spPr bwMode="auto">
          <a:xfrm>
            <a:off x="2243138" y="1441451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 creates link-layer frame with B's MAC address as destination address, frame contains A-to-B IP datagram</a:t>
            </a:r>
            <a:endParaRPr lang="en-US" sz="2800" dirty="0">
              <a:latin typeface="Gill Sans MT" charset="0"/>
              <a:cs typeface="+mn-cs"/>
            </a:endParaRPr>
          </a:p>
        </p:txBody>
      </p: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6315075" y="2293939"/>
            <a:ext cx="2428876" cy="1519237"/>
            <a:chOff x="931" y="1414"/>
            <a:chExt cx="1530" cy="957"/>
          </a:xfrm>
        </p:grpSpPr>
        <p:sp>
          <p:nvSpPr>
            <p:cNvPr id="48155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MAC dest: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3826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8161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2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3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4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5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6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57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8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9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0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1" name="Group 91"/>
          <p:cNvGrpSpPr>
            <a:grpSpLocks/>
          </p:cNvGrpSpPr>
          <p:nvPr/>
        </p:nvGrpSpPr>
        <p:grpSpPr bwMode="auto">
          <a:xfrm>
            <a:off x="5476875" y="2767013"/>
            <a:ext cx="895350" cy="2038350"/>
            <a:chOff x="2823" y="1545"/>
            <a:chExt cx="564" cy="1284"/>
          </a:xfrm>
        </p:grpSpPr>
        <p:sp>
          <p:nvSpPr>
            <p:cNvPr id="13826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5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5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2" name="Group 113"/>
          <p:cNvGrpSpPr>
            <a:grpSpLocks/>
          </p:cNvGrpSpPr>
          <p:nvPr/>
        </p:nvGrpSpPr>
        <p:grpSpPr bwMode="auto">
          <a:xfrm>
            <a:off x="9585325" y="2478088"/>
            <a:ext cx="928688" cy="1954212"/>
            <a:chOff x="250" y="1380"/>
            <a:chExt cx="585" cy="1231"/>
          </a:xfrm>
        </p:grpSpPr>
        <p:sp>
          <p:nvSpPr>
            <p:cNvPr id="1382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44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5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46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7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8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9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8253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9" y="763589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0549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01"/>
          <p:cNvGrpSpPr>
            <a:grpSpLocks/>
          </p:cNvGrpSpPr>
          <p:nvPr/>
        </p:nvGrpSpPr>
        <p:grpSpPr bwMode="auto">
          <a:xfrm>
            <a:off x="2233613" y="3962400"/>
            <a:ext cx="8235952" cy="2349500"/>
            <a:chOff x="709613" y="3962400"/>
            <a:chExt cx="8235952" cy="2349500"/>
          </a:xfrm>
        </p:grpSpPr>
        <p:grpSp>
          <p:nvGrpSpPr>
            <p:cNvPr id="140334" name="Group 102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4039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9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35" name="Group 103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9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9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20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920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4033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925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790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925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920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920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25412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920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24271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920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4034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21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921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54" name="Group 63"/>
            <p:cNvGrpSpPr>
              <a:grpSpLocks/>
            </p:cNvGrpSpPr>
            <p:nvPr/>
          </p:nvGrpSpPr>
          <p:grpSpPr bwMode="auto">
            <a:xfrm>
              <a:off x="7372352" y="4845050"/>
              <a:ext cx="1573213" cy="463550"/>
              <a:chOff x="4351" y="2786"/>
              <a:chExt cx="991" cy="292"/>
            </a:xfrm>
          </p:grpSpPr>
          <p:sp>
            <p:nvSpPr>
              <p:cNvPr id="4925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925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91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922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922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922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036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1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40363" name="Group 131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38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8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8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1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4" name="Group 132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7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403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4037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037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038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924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24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5" name="Group 13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6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6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6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720966" name="Rectangle 70"/>
          <p:cNvSpPr>
            <a:spLocks noChangeArrowheads="1"/>
          </p:cNvSpPr>
          <p:nvPr/>
        </p:nvSpPr>
        <p:spPr bwMode="auto">
          <a:xfrm>
            <a:off x="2230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20967" name="Rectangle 71"/>
          <p:cNvSpPr>
            <a:spLocks noChangeArrowheads="1"/>
          </p:cNvSpPr>
          <p:nvPr/>
        </p:nvSpPr>
        <p:spPr bwMode="auto">
          <a:xfrm>
            <a:off x="2243138" y="1441451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 creates link-layer frame with B's MAC address as destination address, frame contains A-to-B IP datagram</a:t>
            </a:r>
            <a:endParaRPr lang="en-US" sz="2800" dirty="0">
              <a:latin typeface="Gill Sans MT" charset="0"/>
              <a:cs typeface="+mn-cs"/>
            </a:endParaRPr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6315076" y="2293938"/>
            <a:ext cx="2436813" cy="1643062"/>
            <a:chOff x="3018" y="1445"/>
            <a:chExt cx="1535" cy="1035"/>
          </a:xfrm>
        </p:grpSpPr>
        <p:sp>
          <p:nvSpPr>
            <p:cNvPr id="49176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12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140329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49196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7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8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95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IP src: 111.111.111.111</a:t>
                </a:r>
              </a:p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   IP dest: 222.222.222.222</a:t>
                </a:r>
              </a:p>
            </p:txBody>
          </p:sp>
        </p:grpSp>
        <p:grpSp>
          <p:nvGrpSpPr>
            <p:cNvPr id="14031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49192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93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40314" name="Group 72"/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49180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MAC src: </a:t>
                </a:r>
                <a:r>
                  <a:rPr lang="en-US" sz="1200" i="0" dirty="0">
                    <a:solidFill>
                      <a:srgbClr val="FF0000"/>
                    </a:solidFill>
                    <a:latin typeface="Arial" charset="0"/>
                    <a:cs typeface="+mn-cs"/>
                  </a:rPr>
                  <a:t>1A-23-F9-CD-06-9B</a:t>
                </a:r>
              </a:p>
              <a:p>
                <a:pPr>
                  <a:defRPr/>
                </a:pPr>
                <a:r>
                  <a:rPr lang="en-US" sz="1200" i="0" dirty="0">
                    <a:latin typeface="Arial" charset="0"/>
                    <a:cs typeface="+mn-cs"/>
                  </a:rPr>
                  <a:t>  MAC dest: </a:t>
                </a:r>
                <a:r>
                  <a:rPr lang="en-US" sz="1200" i="0" dirty="0">
                    <a:solidFill>
                      <a:srgbClr val="FF0000"/>
                    </a:solidFill>
                    <a:latin typeface="Arial" charset="0"/>
                    <a:cs typeface="+mn-cs"/>
                  </a:rPr>
                  <a:t>49-BD-D2-C7-56-2A</a:t>
                </a:r>
              </a:p>
              <a:p>
                <a:pPr>
                  <a:defRPr/>
                </a:pPr>
                <a:endParaRPr lang="en-US" sz="1200" i="0" dirty="0">
                  <a:solidFill>
                    <a:srgbClr val="FF0000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140316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4918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8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9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0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1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82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3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4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5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40296" name="Group 85"/>
          <p:cNvGrpSpPr>
            <a:grpSpLocks/>
          </p:cNvGrpSpPr>
          <p:nvPr/>
        </p:nvGrpSpPr>
        <p:grpSpPr bwMode="auto">
          <a:xfrm>
            <a:off x="5476875" y="2767013"/>
            <a:ext cx="895350" cy="2038350"/>
            <a:chOff x="2823" y="1545"/>
            <a:chExt cx="564" cy="1284"/>
          </a:xfrm>
        </p:grpSpPr>
        <p:sp>
          <p:nvSpPr>
            <p:cNvPr id="140306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72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3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74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5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9585325" y="2478088"/>
            <a:ext cx="928688" cy="1954212"/>
            <a:chOff x="250" y="1380"/>
            <a:chExt cx="585" cy="1231"/>
          </a:xfrm>
        </p:grpSpPr>
        <p:sp>
          <p:nvSpPr>
            <p:cNvPr id="140299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65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6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67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8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9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0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0298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9" y="763589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6930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95"/>
          <p:cNvGrpSpPr>
            <a:grpSpLocks/>
          </p:cNvGrpSpPr>
          <p:nvPr/>
        </p:nvGrpSpPr>
        <p:grpSpPr bwMode="auto">
          <a:xfrm>
            <a:off x="8486095" y="5191352"/>
            <a:ext cx="711200" cy="600075"/>
            <a:chOff x="7179310" y="4033520"/>
            <a:chExt cx="1009650" cy="855028"/>
          </a:xfrm>
        </p:grpSpPr>
        <p:grpSp>
          <p:nvGrpSpPr>
            <p:cNvPr id="142433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3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 rot="162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38" name="Group 96"/>
          <p:cNvGrpSpPr>
            <a:grpSpLocks/>
          </p:cNvGrpSpPr>
          <p:nvPr/>
        </p:nvGrpSpPr>
        <p:grpSpPr bwMode="auto">
          <a:xfrm>
            <a:off x="2552020" y="3799113"/>
            <a:ext cx="1027112" cy="762000"/>
            <a:chOff x="1046480" y="3962400"/>
            <a:chExt cx="1026163" cy="761428"/>
          </a:xfrm>
        </p:grpSpPr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 rot="162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30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31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2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5730196" y="4218213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</a:t>
            </a:r>
            <a:endParaRPr lang="en-US" i="0" dirty="0">
              <a:latin typeface="+mn-lt"/>
              <a:ea typeface="+mn-ea"/>
              <a:cs typeface="+mn-cs"/>
            </a:endParaRPr>
          </a:p>
        </p:txBody>
      </p:sp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5374595" y="5215163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1A-23-F9-CD-06-9B</a:t>
            </a:r>
          </a:p>
        </p:txBody>
      </p:sp>
      <p:sp>
        <p:nvSpPr>
          <p:cNvPr id="50182" name="Text Box 22"/>
          <p:cNvSpPr txBox="1">
            <a:spLocks noChangeArrowheads="1"/>
          </p:cNvSpPr>
          <p:nvPr/>
        </p:nvSpPr>
        <p:spPr bwMode="auto">
          <a:xfrm>
            <a:off x="5522232" y="5042127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222.222.222.220</a:t>
            </a:r>
          </a:p>
        </p:txBody>
      </p:sp>
      <p:grpSp>
        <p:nvGrpSpPr>
          <p:cNvPr id="142342" name="Group 23"/>
          <p:cNvGrpSpPr>
            <a:grpSpLocks/>
          </p:cNvGrpSpPr>
          <p:nvPr/>
        </p:nvGrpSpPr>
        <p:grpSpPr bwMode="auto">
          <a:xfrm>
            <a:off x="4550683" y="5631089"/>
            <a:ext cx="1541463" cy="449263"/>
            <a:chOff x="1934" y="2405"/>
            <a:chExt cx="971" cy="283"/>
          </a:xfrm>
        </p:grpSpPr>
        <p:sp>
          <p:nvSpPr>
            <p:cNvPr id="5026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79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111.111.111.110</a:t>
              </a:r>
            </a:p>
          </p:txBody>
        </p:sp>
        <p:sp>
          <p:nvSpPr>
            <p:cNvPr id="5026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E6-E9-00-17-BB-4B</a:t>
              </a:r>
            </a:p>
          </p:txBody>
        </p:sp>
      </p:grpSp>
      <p:sp>
        <p:nvSpPr>
          <p:cNvPr id="50184" name="Text Box 26"/>
          <p:cNvSpPr txBox="1">
            <a:spLocks noChangeArrowheads="1"/>
          </p:cNvSpPr>
          <p:nvPr/>
        </p:nvSpPr>
        <p:spPr bwMode="auto">
          <a:xfrm>
            <a:off x="2458357" y="5873977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CC-49-DE-D0-AB-7D</a:t>
            </a:r>
          </a:p>
        </p:txBody>
      </p:sp>
      <p:sp>
        <p:nvSpPr>
          <p:cNvPr id="50185" name="Text Box 27"/>
          <p:cNvSpPr txBox="1">
            <a:spLocks noChangeArrowheads="1"/>
          </p:cNvSpPr>
          <p:nvPr/>
        </p:nvSpPr>
        <p:spPr bwMode="auto">
          <a:xfrm>
            <a:off x="2448832" y="5691414"/>
            <a:ext cx="12541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111.111.111.112</a:t>
            </a:r>
          </a:p>
        </p:txBody>
      </p:sp>
      <p:sp>
        <p:nvSpPr>
          <p:cNvPr id="50186" name="Text Box 30"/>
          <p:cNvSpPr txBox="1">
            <a:spLocks noChangeArrowheads="1"/>
          </p:cNvSpPr>
          <p:nvPr/>
        </p:nvSpPr>
        <p:spPr bwMode="auto">
          <a:xfrm>
            <a:off x="2215470" y="4578577"/>
            <a:ext cx="12427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111.111.111.111</a:t>
            </a:r>
          </a:p>
        </p:txBody>
      </p:sp>
      <p:sp>
        <p:nvSpPr>
          <p:cNvPr id="50187" name="Text Box 33"/>
          <p:cNvSpPr txBox="1">
            <a:spLocks noChangeArrowheads="1"/>
          </p:cNvSpPr>
          <p:nvPr/>
        </p:nvSpPr>
        <p:spPr bwMode="auto">
          <a:xfrm>
            <a:off x="2236108" y="4764313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74-29-9C-E8-FF-55</a:t>
            </a:r>
          </a:p>
        </p:txBody>
      </p:sp>
      <p:sp>
        <p:nvSpPr>
          <p:cNvPr id="142347" name="Freeform 39"/>
          <p:cNvSpPr>
            <a:spLocks/>
          </p:cNvSpPr>
          <p:nvPr/>
        </p:nvSpPr>
        <p:spPr bwMode="auto">
          <a:xfrm>
            <a:off x="3871232" y="4273777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0189" name="Line 40"/>
          <p:cNvSpPr>
            <a:spLocks noChangeShapeType="1"/>
          </p:cNvSpPr>
          <p:nvPr/>
        </p:nvSpPr>
        <p:spPr bwMode="auto">
          <a:xfrm>
            <a:off x="3568020" y="4253138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0" name="Line 41"/>
          <p:cNvSpPr>
            <a:spLocks noChangeShapeType="1"/>
          </p:cNvSpPr>
          <p:nvPr/>
        </p:nvSpPr>
        <p:spPr bwMode="auto">
          <a:xfrm flipV="1">
            <a:off x="3691846" y="5197702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42"/>
          <p:cNvSpPr>
            <a:spLocks noChangeShapeType="1"/>
          </p:cNvSpPr>
          <p:nvPr/>
        </p:nvSpPr>
        <p:spPr bwMode="auto">
          <a:xfrm>
            <a:off x="4690382" y="4791302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2" name="Line 44"/>
          <p:cNvSpPr>
            <a:spLocks noChangeShapeType="1"/>
          </p:cNvSpPr>
          <p:nvPr/>
        </p:nvSpPr>
        <p:spPr bwMode="auto">
          <a:xfrm flipV="1">
            <a:off x="3607707" y="5548539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3" name="Line 45"/>
          <p:cNvSpPr>
            <a:spLocks noChangeShapeType="1"/>
          </p:cNvSpPr>
          <p:nvPr/>
        </p:nvSpPr>
        <p:spPr bwMode="auto">
          <a:xfrm flipH="1" flipV="1">
            <a:off x="3482295" y="4326164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46"/>
          <p:cNvSpPr>
            <a:spLocks noChangeShapeType="1"/>
          </p:cNvSpPr>
          <p:nvPr/>
        </p:nvSpPr>
        <p:spPr bwMode="auto">
          <a:xfrm>
            <a:off x="5360307" y="4857977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5" name="Line 47"/>
          <p:cNvSpPr>
            <a:spLocks noChangeShapeType="1"/>
          </p:cNvSpPr>
          <p:nvPr/>
        </p:nvSpPr>
        <p:spPr bwMode="auto">
          <a:xfrm flipH="1" flipV="1">
            <a:off x="6441395" y="484845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58"/>
          <p:cNvSpPr txBox="1">
            <a:spLocks noChangeArrowheads="1"/>
          </p:cNvSpPr>
          <p:nvPr/>
        </p:nvSpPr>
        <p:spPr bwMode="auto">
          <a:xfrm>
            <a:off x="2224996" y="3992789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50197" name="Line 60"/>
          <p:cNvSpPr>
            <a:spLocks noChangeShapeType="1"/>
          </p:cNvSpPr>
          <p:nvPr/>
        </p:nvSpPr>
        <p:spPr bwMode="auto">
          <a:xfrm>
            <a:off x="6550933" y="4757963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57" name="Group 63"/>
          <p:cNvGrpSpPr>
            <a:grpSpLocks/>
          </p:cNvGrpSpPr>
          <p:nvPr/>
        </p:nvGrpSpPr>
        <p:grpSpPr bwMode="auto">
          <a:xfrm>
            <a:off x="8878210" y="4681763"/>
            <a:ext cx="1573213" cy="463550"/>
            <a:chOff x="4351" y="2786"/>
            <a:chExt cx="991" cy="292"/>
          </a:xfrm>
        </p:grpSpPr>
        <p:sp>
          <p:nvSpPr>
            <p:cNvPr id="50266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222.222.222.222</a:t>
              </a:r>
            </a:p>
          </p:txBody>
        </p:sp>
        <p:sp>
          <p:nvSpPr>
            <p:cNvPr id="50267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9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49-BD-D2-C7-56-2A</a:t>
              </a:r>
            </a:p>
          </p:txBody>
        </p:sp>
      </p:grpSp>
      <p:sp>
        <p:nvSpPr>
          <p:cNvPr id="50199" name="Line 67"/>
          <p:cNvSpPr>
            <a:spLocks noChangeShapeType="1"/>
          </p:cNvSpPr>
          <p:nvPr/>
        </p:nvSpPr>
        <p:spPr bwMode="auto">
          <a:xfrm flipV="1">
            <a:off x="8449582" y="4253138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0" name="Line 68"/>
          <p:cNvSpPr>
            <a:spLocks noChangeShapeType="1"/>
          </p:cNvSpPr>
          <p:nvPr/>
        </p:nvSpPr>
        <p:spPr bwMode="auto">
          <a:xfrm flipH="1" flipV="1">
            <a:off x="8975045" y="4329338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1" name="Text Box 71"/>
          <p:cNvSpPr txBox="1">
            <a:spLocks noChangeArrowheads="1"/>
          </p:cNvSpPr>
          <p:nvPr/>
        </p:nvSpPr>
        <p:spPr bwMode="auto">
          <a:xfrm>
            <a:off x="8579757" y="5648552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222.222.222.221</a:t>
            </a:r>
          </a:p>
        </p:txBody>
      </p:sp>
      <p:sp>
        <p:nvSpPr>
          <p:cNvPr id="50202" name="Text Box 72"/>
          <p:cNvSpPr txBox="1">
            <a:spLocks noChangeArrowheads="1"/>
          </p:cNvSpPr>
          <p:nvPr/>
        </p:nvSpPr>
        <p:spPr bwMode="auto">
          <a:xfrm>
            <a:off x="8582933" y="5823177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>
                <a:latin typeface="Arial" charset="0"/>
                <a:cs typeface="+mn-cs"/>
              </a:rPr>
              <a:t>88-B2-2F-54-1A-0F</a:t>
            </a:r>
          </a:p>
        </p:txBody>
      </p:sp>
      <p:sp>
        <p:nvSpPr>
          <p:cNvPr id="50203" name="Line 73"/>
          <p:cNvSpPr>
            <a:spLocks noChangeShapeType="1"/>
          </p:cNvSpPr>
          <p:nvPr/>
        </p:nvSpPr>
        <p:spPr bwMode="auto">
          <a:xfrm flipH="1" flipV="1">
            <a:off x="8379732" y="5150077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4" name="Line 74"/>
          <p:cNvSpPr>
            <a:spLocks noChangeShapeType="1"/>
          </p:cNvSpPr>
          <p:nvPr/>
        </p:nvSpPr>
        <p:spPr bwMode="auto">
          <a:xfrm flipH="1">
            <a:off x="8714695" y="5491389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2364" name="Freeform 75"/>
          <p:cNvSpPr>
            <a:spLocks/>
          </p:cNvSpPr>
          <p:nvPr/>
        </p:nvSpPr>
        <p:spPr bwMode="auto">
          <a:xfrm>
            <a:off x="7709808" y="4276952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4" name="Text Box 76"/>
          <p:cNvSpPr txBox="1">
            <a:spLocks noChangeArrowheads="1"/>
          </p:cNvSpPr>
          <p:nvPr/>
        </p:nvSpPr>
        <p:spPr bwMode="auto">
          <a:xfrm>
            <a:off x="9813246" y="3910239"/>
            <a:ext cx="35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</a:t>
            </a:r>
          </a:p>
        </p:txBody>
      </p:sp>
      <p:grpSp>
        <p:nvGrpSpPr>
          <p:cNvPr id="142366" name="Group 124"/>
          <p:cNvGrpSpPr>
            <a:grpSpLocks/>
          </p:cNvGrpSpPr>
          <p:nvPr/>
        </p:nvGrpSpPr>
        <p:grpSpPr bwMode="auto">
          <a:xfrm>
            <a:off x="8684532" y="3870552"/>
            <a:ext cx="1009650" cy="854075"/>
            <a:chOff x="7179310" y="4033520"/>
            <a:chExt cx="1009650" cy="855028"/>
          </a:xfrm>
        </p:grpSpPr>
        <p:grpSp>
          <p:nvGrpSpPr>
            <p:cNvPr id="14242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44" name="Rectangle 43"/>
            <p:cNvSpPr>
              <a:spLocks noChangeArrowheads="1"/>
            </p:cNvSpPr>
            <p:nvPr/>
          </p:nvSpPr>
          <p:spPr bwMode="auto">
            <a:xfrm rot="162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7" name="Group 125"/>
          <p:cNvGrpSpPr>
            <a:grpSpLocks/>
          </p:cNvGrpSpPr>
          <p:nvPr/>
        </p:nvGrpSpPr>
        <p:grpSpPr bwMode="auto">
          <a:xfrm>
            <a:off x="5263471" y="4551588"/>
            <a:ext cx="1292225" cy="425450"/>
            <a:chOff x="4011931" y="3379152"/>
            <a:chExt cx="1262062" cy="390207"/>
          </a:xfrm>
        </p:grpSpPr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 rot="162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11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14241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42416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42419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420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0258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59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 rot="162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8" name="Group 126"/>
          <p:cNvGrpSpPr>
            <a:grpSpLocks/>
          </p:cNvGrpSpPr>
          <p:nvPr/>
        </p:nvGrpSpPr>
        <p:grpSpPr bwMode="auto">
          <a:xfrm>
            <a:off x="2988583" y="5150077"/>
            <a:ext cx="701675" cy="517525"/>
            <a:chOff x="1046480" y="3962400"/>
            <a:chExt cx="1026163" cy="761428"/>
          </a:xfrm>
        </p:grpSpPr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07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08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09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5021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50213" name="Rectangle 60"/>
          <p:cNvSpPr>
            <a:spLocks noChangeArrowheads="1"/>
          </p:cNvSpPr>
          <p:nvPr/>
        </p:nvSpPr>
        <p:spPr bwMode="auto">
          <a:xfrm>
            <a:off x="2230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50214" name="Rectangle 61"/>
          <p:cNvSpPr>
            <a:spLocks noChangeArrowheads="1"/>
          </p:cNvSpPr>
          <p:nvPr/>
        </p:nvSpPr>
        <p:spPr bwMode="auto">
          <a:xfrm>
            <a:off x="2224995" y="1405165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  <a:cs typeface="+mn-cs"/>
              </a:rPr>
              <a:t>R creates link-layer frame with B's MAC address as dest, frame contains A-to-B IP datagram</a:t>
            </a:r>
            <a:endParaRPr lang="en-US" sz="2800" dirty="0">
              <a:latin typeface="Gill Sans MT" charset="0"/>
              <a:cs typeface="+mn-cs"/>
            </a:endParaRPr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8225746" y="2733901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75" name="Group 64"/>
          <p:cNvGrpSpPr>
            <a:grpSpLocks/>
          </p:cNvGrpSpPr>
          <p:nvPr/>
        </p:nvGrpSpPr>
        <p:grpSpPr bwMode="auto">
          <a:xfrm>
            <a:off x="7732033" y="2290989"/>
            <a:ext cx="2011363" cy="760413"/>
            <a:chOff x="1197" y="1665"/>
            <a:chExt cx="1267" cy="479"/>
          </a:xfrm>
        </p:grpSpPr>
        <p:grpSp>
          <p:nvGrpSpPr>
            <p:cNvPr id="142401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50244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5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6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4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142376" name="Group 70"/>
          <p:cNvGrpSpPr>
            <a:grpSpLocks/>
          </p:cNvGrpSpPr>
          <p:nvPr/>
        </p:nvGrpSpPr>
        <p:grpSpPr bwMode="auto">
          <a:xfrm>
            <a:off x="7855857" y="2541814"/>
            <a:ext cx="146050" cy="385763"/>
            <a:chOff x="1272" y="1762"/>
            <a:chExt cx="92" cy="243"/>
          </a:xfrm>
        </p:grpSpPr>
        <p:sp>
          <p:nvSpPr>
            <p:cNvPr id="50240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41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7306582" y="1883002"/>
            <a:ext cx="2428876" cy="1519237"/>
            <a:chOff x="931" y="1414"/>
            <a:chExt cx="1530" cy="957"/>
          </a:xfrm>
        </p:grpSpPr>
        <p:sp>
          <p:nvSpPr>
            <p:cNvPr id="5022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MAC src: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  MAC dest: </a:t>
              </a:r>
              <a:r>
                <a:rPr lang="en-US" sz="12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42388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50234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5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6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7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8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9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30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1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2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3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2378" name="Group 92"/>
          <p:cNvGrpSpPr>
            <a:grpSpLocks/>
          </p:cNvGrpSpPr>
          <p:nvPr/>
        </p:nvGrpSpPr>
        <p:grpSpPr bwMode="auto">
          <a:xfrm>
            <a:off x="9567182" y="2314801"/>
            <a:ext cx="928688" cy="1954212"/>
            <a:chOff x="250" y="1380"/>
            <a:chExt cx="585" cy="1231"/>
          </a:xfrm>
        </p:grpSpPr>
        <p:sp>
          <p:nvSpPr>
            <p:cNvPr id="142380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0222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3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50224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5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6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7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2379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9" y="783431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sp>
        <p:nvSpPr>
          <p:cNvPr id="104" name="TextBox 1"/>
          <p:cNvSpPr txBox="1">
            <a:spLocks noChangeArrowheads="1"/>
          </p:cNvSpPr>
          <p:nvPr/>
        </p:nvSpPr>
        <p:spPr bwMode="auto">
          <a:xfrm>
            <a:off x="1863827" y="6271334"/>
            <a:ext cx="4507165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193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1" y="1600200"/>
            <a:ext cx="3922713" cy="4648200"/>
          </a:xfrm>
        </p:spPr>
        <p:txBody>
          <a:bodyPr/>
          <a:lstStyle/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1" y="1600200"/>
            <a:ext cx="4054475" cy="4648200"/>
          </a:xfrm>
        </p:spPr>
        <p:txBody>
          <a:bodyPr/>
          <a:lstStyle/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064824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2189" y="1276350"/>
            <a:ext cx="7519987" cy="2133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dominant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wired LAN technology: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chip, multiple speeds (e.g., Broadcom  BCM5761)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first widely used LAN technology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simpler, cheap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kept up with speed race: 10 Mbps – 10 Gbps 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1" y="3635376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5813425" y="6086475"/>
            <a:ext cx="313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Arial"/>
                <a:cs typeface="Arial"/>
              </a:rPr>
              <a:t>Metcalfe</a:t>
            </a:r>
            <a:r>
              <a:rPr lang="ja-JP" altLang="en-US" dirty="0">
                <a:latin typeface="Arial"/>
                <a:cs typeface="Arial"/>
              </a:rPr>
              <a:t>’</a:t>
            </a:r>
            <a:r>
              <a:rPr lang="en-US" dirty="0">
                <a:latin typeface="Arial"/>
                <a:cs typeface="Arial"/>
              </a:rPr>
              <a:t>s Ethernet sketch</a:t>
            </a:r>
          </a:p>
        </p:txBody>
      </p:sp>
      <p:pic>
        <p:nvPicPr>
          <p:cNvPr id="146439" name="Picture 24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4" y="877889"/>
            <a:ext cx="1970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1288217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1" y="7969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2070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physical topology</a:t>
            </a:r>
          </a:p>
        </p:txBody>
      </p:sp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32001" y="1103313"/>
            <a:ext cx="8297863" cy="2449512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bus: </a:t>
            </a:r>
            <a:r>
              <a:rPr lang="en-US" dirty="0">
                <a:latin typeface="Gill Sans MT" charset="0"/>
                <a:cs typeface="+mn-cs"/>
              </a:rPr>
              <a:t>popular through mid 90s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all nodes in same collision domain (can collide with each other)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star: </a:t>
            </a:r>
            <a:r>
              <a:rPr lang="en-US" dirty="0">
                <a:latin typeface="Gill Sans MT" charset="0"/>
                <a:cs typeface="+mn-cs"/>
              </a:rPr>
              <a:t>prevails today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active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switch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 center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</a:rPr>
              <a:t>each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spoke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runs a (separate) Ethernet protocol (nodes do not collide with each other)</a:t>
            </a:r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6840539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8080375" y="45180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8270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8080375" y="5251451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6988176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7358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3684589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3656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3438526" y="5434014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4156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3948113" y="4275139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3948113" y="4275139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3838576" y="5324476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2954339" y="5908676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i="0" dirty="0"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6513514" y="5691189"/>
            <a:ext cx="697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4257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162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3281364" y="3962401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162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2997201" y="4551364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2803526" y="5110164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3971925" y="5070476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162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5943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162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9072564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162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8021639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7640639" y="3784601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7467601" y="5926139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4962526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6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1599603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46075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frame structure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6463" y="1609725"/>
            <a:ext cx="7772400" cy="4343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sending adapter encapsulates IP datagram (or other network layer protocol packet) in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Ethernet frame</a:t>
            </a: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preamble: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7 bytes with pattern 10101010 followed by one byte with pattern 10101011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used to synchronize receiver, sender clock rates</a:t>
            </a:r>
          </a:p>
        </p:txBody>
      </p:sp>
      <p:pic>
        <p:nvPicPr>
          <p:cNvPr id="150533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1" y="881064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4" name="Group 51"/>
          <p:cNvGrpSpPr>
            <a:grpSpLocks/>
          </p:cNvGrpSpPr>
          <p:nvPr/>
        </p:nvGrpSpPr>
        <p:grpSpPr bwMode="auto">
          <a:xfrm>
            <a:off x="3040063" y="2373314"/>
            <a:ext cx="6291262" cy="993775"/>
            <a:chOff x="940711" y="4902593"/>
            <a:chExt cx="6291001" cy="992895"/>
          </a:xfrm>
        </p:grpSpPr>
        <p:sp>
          <p:nvSpPr>
            <p:cNvPr id="150535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536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6" name="Straight Connector 3"/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32"/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33"/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0542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3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4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0545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4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0546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4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0547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8364553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 frame structure (more)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76" y="1314451"/>
            <a:ext cx="8272463" cy="37893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addresses: </a:t>
            </a:r>
            <a:r>
              <a:rPr lang="en-US" dirty="0">
                <a:latin typeface="Gill Sans MT" charset="0"/>
                <a:cs typeface="+mn-cs"/>
              </a:rPr>
              <a:t>6 byte source, destination MAC addresses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if adapter receives frame with matching destination address, or with broadcast address (e.g. ARP packet), it passes data in frame to network layer protocol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otherwise, adapter discards frame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type: </a:t>
            </a:r>
            <a:r>
              <a:rPr lang="en-US" dirty="0">
                <a:latin typeface="Gill Sans MT" charset="0"/>
                <a:cs typeface="+mn-cs"/>
              </a:rPr>
              <a:t>indicates higher layer protocol (mostly IP but others possible, e.g., Novell IPX, AppleTalk)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CRC: </a:t>
            </a:r>
            <a:r>
              <a:rPr lang="en-US" dirty="0">
                <a:latin typeface="Gill Sans MT" charset="0"/>
                <a:cs typeface="+mn-cs"/>
              </a:rPr>
              <a:t>cyclic redundancy check at receiver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detected: frame is dropped</a:t>
            </a:r>
          </a:p>
        </p:txBody>
      </p:sp>
      <p:pic>
        <p:nvPicPr>
          <p:cNvPr id="15258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1" y="10191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82" name="Group 8"/>
          <p:cNvGrpSpPr>
            <a:grpSpLocks/>
          </p:cNvGrpSpPr>
          <p:nvPr/>
        </p:nvGrpSpPr>
        <p:grpSpPr bwMode="auto">
          <a:xfrm>
            <a:off x="2936876" y="5040314"/>
            <a:ext cx="6291263" cy="993775"/>
            <a:chOff x="940711" y="4902593"/>
            <a:chExt cx="6291001" cy="992895"/>
          </a:xfrm>
        </p:grpSpPr>
        <p:sp>
          <p:nvSpPr>
            <p:cNvPr id="152583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584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970956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2"/>
            <p:cNvCxnSpPr>
              <a:cxnSpLocks noChangeShapeType="1"/>
            </p:cNvCxnSpPr>
            <p:nvPr/>
          </p:nvCxnSpPr>
          <p:spPr bwMode="auto">
            <a:xfrm>
              <a:off x="2701176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3"/>
            <p:cNvCxnSpPr>
              <a:cxnSpLocks noChangeShapeType="1"/>
            </p:cNvCxnSpPr>
            <p:nvPr/>
          </p:nvCxnSpPr>
          <p:spPr bwMode="auto">
            <a:xfrm>
              <a:off x="3429807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2590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1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2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2593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4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2594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4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2595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827359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228600"/>
            <a:ext cx="824706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unreliable, connectionless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0"/>
            <a:ext cx="826135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connectionless: </a:t>
            </a:r>
            <a:r>
              <a:rPr lang="en-US" dirty="0">
                <a:latin typeface="Gill Sans MT" charset="0"/>
                <a:cs typeface="+mn-cs"/>
              </a:rPr>
              <a:t>no handshaking between sending and receiving NICs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unreliable: </a:t>
            </a:r>
            <a:r>
              <a:rPr lang="en-US" dirty="0">
                <a:latin typeface="Gill Sans MT" charset="0"/>
                <a:cs typeface="+mn-cs"/>
              </a:rPr>
              <a:t>receiving NIC doesn't send acks or nacks to sending NIC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data in dropped frames recovered only if initial sender uses higher layer rdt (e.g., TCP), otherwise dropped data lost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Ethernet</a:t>
            </a:r>
            <a:r>
              <a:rPr lang="ja-JP" altLang="en-US" dirty="0">
                <a:latin typeface="Gill Sans MT" charset="0"/>
                <a:cs typeface="+mn-cs"/>
              </a:rPr>
              <a:t>’</a:t>
            </a:r>
            <a:r>
              <a:rPr lang="en-US" dirty="0">
                <a:latin typeface="Gill Sans MT" charset="0"/>
                <a:cs typeface="+mn-cs"/>
              </a:rPr>
              <a:t>s MAC protocol: unslotted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CSMA/CD with binary backoff</a:t>
            </a:r>
          </a:p>
        </p:txBody>
      </p:sp>
      <p:pic>
        <p:nvPicPr>
          <p:cNvPr id="15462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0191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7124725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1" y="9525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802.3 Ethernet standards: link &amp; physical layers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7713" y="1292226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many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different Ethernet standards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common MAC protocol and frame format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speeds: 2 Mbps, 10 Mbps, 100 Mbps, 1Gbps, 10 Gbps, 40 Gbps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physical layer media: fiber, cable</a:t>
            </a:r>
          </a:p>
          <a:p>
            <a:pPr>
              <a:lnSpc>
                <a:spcPct val="9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6677" name="Freeform 39"/>
          <p:cNvSpPr>
            <a:spLocks/>
          </p:cNvSpPr>
          <p:nvPr/>
        </p:nvSpPr>
        <p:spPr bwMode="auto">
          <a:xfrm>
            <a:off x="4397376" y="4075114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6678" name="Group 40"/>
          <p:cNvGrpSpPr>
            <a:grpSpLocks/>
          </p:cNvGrpSpPr>
          <p:nvPr/>
        </p:nvGrpSpPr>
        <p:grpSpPr bwMode="auto">
          <a:xfrm>
            <a:off x="3101976" y="4189413"/>
            <a:ext cx="1300163" cy="1465262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i="0" dirty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i="0" dirty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i="0" dirty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i="0" dirty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i="0" dirty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5754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5768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6937375" y="4079876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i="0" dirty="0">
                <a:latin typeface="Arial" charset="0"/>
                <a:cs typeface="+mn-cs"/>
              </a:rPr>
              <a:t>MAC protocol</a:t>
            </a:r>
          </a:p>
          <a:p>
            <a:pPr algn="ctr" eaLnBrk="1" hangingPunct="1">
              <a:defRPr/>
            </a:pPr>
            <a:r>
              <a:rPr lang="en-US" sz="1600" i="0" dirty="0">
                <a:latin typeface="Arial" charset="0"/>
                <a:cs typeface="+mn-cs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5922963" y="4794251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5934076" y="5154614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8605838" y="4789489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100BASE-FX</a:t>
            </a:r>
          </a:p>
        </p:txBody>
      </p:sp>
      <p:sp>
        <p:nvSpPr>
          <p:cNvPr id="156685" name="Freeform 55"/>
          <p:cNvSpPr>
            <a:spLocks/>
          </p:cNvSpPr>
          <p:nvPr/>
        </p:nvSpPr>
        <p:spPr bwMode="auto">
          <a:xfrm>
            <a:off x="4411664" y="4684714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7265988" y="4787901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7248526" y="5148264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8612188" y="5143501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latin typeface="Arial" charset="0"/>
                <a:cs typeface="+mn-cs"/>
              </a:rPr>
              <a:t>100BASE-BX</a:t>
            </a:r>
          </a:p>
        </p:txBody>
      </p:sp>
      <p:grpSp>
        <p:nvGrpSpPr>
          <p:cNvPr id="412739" name="Group 67"/>
          <p:cNvGrpSpPr>
            <a:grpSpLocks/>
          </p:cNvGrpSpPr>
          <p:nvPr/>
        </p:nvGrpSpPr>
        <p:grpSpPr bwMode="auto">
          <a:xfrm>
            <a:off x="7205663" y="4743451"/>
            <a:ext cx="2768600" cy="1565275"/>
            <a:chOff x="3579" y="2988"/>
            <a:chExt cx="1744" cy="986"/>
          </a:xfrm>
        </p:grpSpPr>
        <p:sp>
          <p:nvSpPr>
            <p:cNvPr id="156695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8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5213350" y="4733925"/>
            <a:ext cx="3303588" cy="1874838"/>
            <a:chOff x="2324" y="2982"/>
            <a:chExt cx="2081" cy="1181"/>
          </a:xfrm>
        </p:grpSpPr>
        <p:sp>
          <p:nvSpPr>
            <p:cNvPr id="156692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5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(twister</a:t>
              </a:r>
            </a:p>
            <a:p>
              <a:pPr>
                <a:defRPr/>
              </a:pPr>
              <a:r>
                <a:rPr lang="en-US" i="0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pic>
        <p:nvPicPr>
          <p:cNvPr id="15669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6" y="862014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1535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1" y="10414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1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8188" y="1419225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framing, link access: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encapsulate datagram into frame, adding header, trailer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channel access if shared medium</a:t>
            </a:r>
          </a:p>
          <a:p>
            <a:pPr lvl="1">
              <a:lnSpc>
                <a:spcPct val="75000"/>
              </a:lnSpc>
              <a:defRPr/>
            </a:pP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MAC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addresses used in frame headers to identify source, destination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</a:rPr>
              <a:t>different from IP address!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reliable delivery between adjacent nodes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we learned how to do this already (chapter 3)!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seldom used on low bit-error link (fiber, some twisted pair)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wireless links: high error rates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 dirty="0">
                <a:latin typeface="Gill Sans MT" charset="0"/>
              </a:rPr>
              <a:t> why both link-level and end-end reliability?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8371890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1" y="1600200"/>
            <a:ext cx="3922713" cy="4648200"/>
          </a:xfrm>
        </p:spPr>
        <p:txBody>
          <a:bodyPr/>
          <a:lstStyle/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1" y="1600200"/>
            <a:ext cx="4054475" cy="4648200"/>
          </a:xfrm>
        </p:spPr>
        <p:txBody>
          <a:bodyPr/>
          <a:lstStyle/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7348537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0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switch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0425" y="1071563"/>
            <a:ext cx="8001000" cy="46402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link-layer device: takes an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active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role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store, forward Ethernet frames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examine incoming frame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sz="2800" dirty="0">
                <a:latin typeface="Gill Sans MT" charset="0"/>
              </a:rPr>
              <a:t>s MAC address,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selectively</a:t>
            </a:r>
            <a:r>
              <a:rPr lang="en-US" sz="2800" dirty="0">
                <a:latin typeface="Gill Sans MT" charset="0"/>
              </a:rPr>
              <a:t> forward  frame to one-or-more outgoing links when frame is to be forwarded on segment, uses CSMA/CD to access segment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transparent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hosts are unaware of presence of switches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plug-and-play, self-learning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switches do not need to be configured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60773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6" y="793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4396369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2926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Switch: </a:t>
            </a:r>
            <a:r>
              <a:rPr lang="en-US" sz="3600" i="1" dirty="0">
                <a:latin typeface="Gill Sans MT" charset="0"/>
                <a:cs typeface="+mj-cs"/>
              </a:rPr>
              <a:t>multiple</a:t>
            </a:r>
            <a:r>
              <a:rPr lang="en-US" sz="3600" dirty="0">
                <a:latin typeface="Gill Sans MT" charset="0"/>
                <a:cs typeface="+mj-cs"/>
              </a:rPr>
              <a:t> simultaneous transmissions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6114" y="1393826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hosts have dedicated, direct connection to switch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switches buffer packets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Ethernet protocol used on </a:t>
            </a:r>
            <a:r>
              <a:rPr lang="en-US" sz="2400" i="1" dirty="0">
                <a:latin typeface="Gill Sans MT" charset="0"/>
                <a:cs typeface="+mn-cs"/>
              </a:rPr>
              <a:t>each</a:t>
            </a:r>
            <a:r>
              <a:rPr lang="en-US" sz="2400" dirty="0">
                <a:latin typeface="Gill Sans MT" charset="0"/>
                <a:cs typeface="+mn-cs"/>
              </a:rPr>
              <a:t> incoming link, but no collisions; full duplex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each link is its own collision domain</a:t>
            </a:r>
          </a:p>
          <a:p>
            <a:pPr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switching: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A-to-A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and B-to-B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can transmit simultaneously, without collisions </a:t>
            </a:r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6630989" y="1425576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>
                  <a:latin typeface="Arial" charset="0"/>
                  <a:cs typeface="Arial" charset="0"/>
                </a:rPr>
                <a:t>)</a:t>
              </a:r>
              <a:r>
                <a:rPr lang="en-US" i="0" dirty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599812"/>
              <a:chOff x="731524" y="1819788"/>
              <a:chExt cx="3661504" cy="3599812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454060" cy="369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454060" cy="369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66887" cy="369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62822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9620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8285765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5325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 forwarding table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8664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None/>
              <a:defRPr/>
            </a:pPr>
            <a:r>
              <a:rPr lang="en-US" i="1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how does switch know A</a:t>
            </a:r>
            <a:r>
              <a:rPr lang="ja-JP" altLang="en-US" dirty="0">
                <a:latin typeface="Gill Sans MT" charset="0"/>
                <a:cs typeface="+mn-cs"/>
              </a:rPr>
              <a:t>’</a:t>
            </a:r>
            <a:r>
              <a:rPr lang="en-US" dirty="0">
                <a:latin typeface="Gill Sans MT" charset="0"/>
                <a:cs typeface="+mn-cs"/>
              </a:rPr>
              <a:t> reachable via interface 4, B</a:t>
            </a:r>
            <a:r>
              <a:rPr lang="ja-JP" altLang="en-US" dirty="0">
                <a:latin typeface="Gill Sans MT" charset="0"/>
                <a:cs typeface="+mn-cs"/>
              </a:rPr>
              <a:t>’</a:t>
            </a:r>
            <a:r>
              <a:rPr lang="en-US" dirty="0">
                <a:latin typeface="Gill Sans MT" charset="0"/>
                <a:cs typeface="+mn-cs"/>
              </a:rPr>
              <a:t> reachable via interface 5?</a:t>
            </a:r>
          </a:p>
        </p:txBody>
      </p:sp>
      <p:grpSp>
        <p:nvGrpSpPr>
          <p:cNvPr id="164869" name="Group 34"/>
          <p:cNvGrpSpPr>
            <a:grpSpLocks/>
          </p:cNvGrpSpPr>
          <p:nvPr/>
        </p:nvGrpSpPr>
        <p:grpSpPr bwMode="auto">
          <a:xfrm>
            <a:off x="6630989" y="1425576"/>
            <a:ext cx="3660775" cy="4283075"/>
            <a:chOff x="5106576" y="1425893"/>
            <a:chExt cx="3661504" cy="4282976"/>
          </a:xfrm>
        </p:grpSpPr>
        <p:sp>
          <p:nvSpPr>
            <p:cNvPr id="63496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>
                  <a:latin typeface="Arial" charset="0"/>
                  <a:cs typeface="Arial" charset="0"/>
                </a:rPr>
                <a:t>)</a:t>
              </a:r>
              <a:r>
                <a:rPr lang="en-US" i="0" dirty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599812"/>
              <a:chOff x="731524" y="1819788"/>
              <a:chExt cx="3661504" cy="3599812"/>
            </a:xfrm>
          </p:grpSpPr>
          <p:sp>
            <p:nvSpPr>
              <p:cNvPr id="63498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454060" cy="369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0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454060" cy="369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2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66887" cy="369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>
                    <a:latin typeface="Arial" charset="0"/>
                    <a:cs typeface="Arial" charset="0"/>
                  </a:rPr>
                  <a:t>’</a:t>
                </a:r>
                <a:endParaRPr lang="en-US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4885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2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86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488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4889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1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3513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0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92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8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2001839" y="2566988"/>
            <a:ext cx="4878387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buSzPct val="100000"/>
              <a:buFont typeface="Wingdings" charset="2"/>
              <a:buChar char="§"/>
              <a:defRPr/>
            </a:pPr>
            <a:r>
              <a:rPr lang="en-US" i="1" u="sng" dirty="0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  </a:t>
            </a:r>
            <a:r>
              <a:rPr lang="en-US" dirty="0">
                <a:latin typeface="Gill Sans MT" charset="0"/>
              </a:rPr>
              <a:t>each switch has a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switch table,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each entry: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(MAC address of host, interface to reach host, time stamp)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looks like a routing table!</a:t>
            </a:r>
          </a:p>
        </p:txBody>
      </p:sp>
      <p:pic>
        <p:nvPicPr>
          <p:cNvPr id="164871" name="Picture 22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6" y="8985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2060576" y="5043488"/>
            <a:ext cx="5040313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75000"/>
              </a:lnSpc>
              <a:buNone/>
              <a:defRPr/>
            </a:pPr>
            <a:r>
              <a:rPr lang="en-US" u="sng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how are entries created, maintained in switch table?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something like a routing protocol?</a:t>
            </a: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5030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5980114" y="1216025"/>
            <a:ext cx="3660775" cy="3599895"/>
            <a:chOff x="731524" y="1819788"/>
            <a:chExt cx="3661504" cy="3599779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454060" cy="36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454060" cy="36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66887" cy="36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Switch: self-learning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3738" y="1339850"/>
            <a:ext cx="3935412" cy="41148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switch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learns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which hosts can be reached through which interfaces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when frame received, switch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learns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 location of sender: incoming LAN segment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8302625" y="1223964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4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8518526" y="525464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4860925" y="4937126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7988301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5295900" y="5370514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66923" name="Picture 21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1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8369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3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Switch: frame filtering/forwarding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4239" y="1370014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when  frame received at switch:</a:t>
            </a:r>
            <a:br>
              <a:rPr lang="en-US" dirty="0">
                <a:latin typeface="Gill Sans MT" charset="0"/>
                <a:cs typeface="+mn-cs"/>
              </a:rPr>
            </a:br>
            <a:endParaRPr lang="en-US" dirty="0">
              <a:latin typeface="Gill Sans MT" charset="0"/>
              <a:cs typeface="+mn-cs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record incoming link, MAC address of sending host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index switch table using MAC destination address</a:t>
            </a:r>
            <a:endParaRPr lang="en-US" b="1" dirty="0">
              <a:solidFill>
                <a:schemeClr val="accent2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3. 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entry found for destination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b="1" dirty="0">
                <a:solidFill>
                  <a:srgbClr val="000099"/>
                </a:solidFill>
                <a:latin typeface="Gill Sans MT" charset="0"/>
              </a:rPr>
              <a:t>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destination on segment from which frame arrived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</a:t>
            </a:r>
            <a:r>
              <a:rPr lang="en-US" dirty="0">
                <a:latin typeface="Gill Sans MT" charset="0"/>
              </a:rPr>
              <a:t> drop frame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forward frame on interface indicated by entry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}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 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flood  /* forward on all interfaces except arriving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                    interface */</a:t>
            </a:r>
          </a:p>
          <a:p>
            <a:pPr lvl="3">
              <a:buFontTx/>
              <a:buNone/>
              <a:defRPr/>
            </a:pPr>
            <a:r>
              <a:rPr lang="en-US" sz="2400" dirty="0">
                <a:latin typeface="Times New Roman" charset="0"/>
              </a:rPr>
              <a:t>  </a:t>
            </a:r>
          </a:p>
        </p:txBody>
      </p:sp>
      <p:pic>
        <p:nvPicPr>
          <p:cNvPr id="1689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8413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4344695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/>
          <p:cNvGrpSpPr>
            <a:grpSpLocks/>
          </p:cNvGrpSpPr>
          <p:nvPr/>
        </p:nvGrpSpPr>
        <p:grpSpPr bwMode="auto">
          <a:xfrm>
            <a:off x="5980114" y="1216025"/>
            <a:ext cx="3660775" cy="3599895"/>
            <a:chOff x="731524" y="1819788"/>
            <a:chExt cx="3661504" cy="3599779"/>
          </a:xfrm>
        </p:grpSpPr>
        <p:sp>
          <p:nvSpPr>
            <p:cNvPr id="67650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454060" cy="36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2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454060" cy="36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4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66887" cy="36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71083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84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71086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1087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8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7665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90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70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1711326" y="141288"/>
            <a:ext cx="750887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Self-learning, forwarding: example</a:t>
            </a:r>
          </a:p>
        </p:txBody>
      </p: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8302625" y="1223964"/>
            <a:ext cx="1428750" cy="369887"/>
            <a:chOff x="1750" y="3514"/>
            <a:chExt cx="900" cy="233"/>
          </a:xfrm>
        </p:grpSpPr>
        <p:sp>
          <p:nvSpPr>
            <p:cNvPr id="6764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4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8518526" y="525464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4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4860925" y="4937126"/>
            <a:ext cx="3017838" cy="1444625"/>
            <a:chOff x="3441" y="3154"/>
            <a:chExt cx="1901" cy="910"/>
          </a:xfrm>
        </p:grpSpPr>
        <p:sp>
          <p:nvSpPr>
            <p:cNvPr id="6763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8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7961313" y="5326063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5295900" y="5370514"/>
            <a:ext cx="2471738" cy="376237"/>
            <a:chOff x="2376" y="3383"/>
            <a:chExt cx="1557" cy="237"/>
          </a:xfrm>
        </p:grpSpPr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7323138" y="2881314"/>
            <a:ext cx="1428750" cy="369887"/>
            <a:chOff x="1750" y="3514"/>
            <a:chExt cx="900" cy="233"/>
          </a:xfrm>
        </p:grpSpPr>
        <p:sp>
          <p:nvSpPr>
            <p:cNvPr id="67630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1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4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7323138" y="2879725"/>
            <a:ext cx="1428750" cy="369888"/>
            <a:chOff x="1750" y="3514"/>
            <a:chExt cx="900" cy="233"/>
          </a:xfrm>
        </p:grpSpPr>
        <p:sp>
          <p:nvSpPr>
            <p:cNvPr id="67626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7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4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7323138" y="2882900"/>
            <a:ext cx="1428750" cy="369888"/>
            <a:chOff x="1750" y="3514"/>
            <a:chExt cx="900" cy="233"/>
          </a:xfrm>
        </p:grpSpPr>
        <p:sp>
          <p:nvSpPr>
            <p:cNvPr id="67622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3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4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7323138" y="2882900"/>
            <a:ext cx="1428750" cy="369888"/>
            <a:chOff x="1750" y="3514"/>
            <a:chExt cx="900" cy="233"/>
          </a:xfrm>
        </p:grpSpPr>
        <p:sp>
          <p:nvSpPr>
            <p:cNvPr id="67618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9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4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7319963" y="2879725"/>
            <a:ext cx="1428750" cy="369888"/>
            <a:chOff x="1750" y="3514"/>
            <a:chExt cx="900" cy="233"/>
          </a:xfrm>
        </p:grpSpPr>
        <p:sp>
          <p:nvSpPr>
            <p:cNvPr id="67614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4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1809750" y="1508126"/>
            <a:ext cx="4044950" cy="944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frame destination, A’, location unknown:</a:t>
            </a:r>
            <a:endParaRPr lang="en-US" i="1" dirty="0">
              <a:latin typeface="Gill Sans MT" charset="0"/>
              <a:cs typeface="+mn-cs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4873625" y="1847850"/>
            <a:ext cx="838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7654925" y="3981450"/>
            <a:ext cx="1428750" cy="369888"/>
            <a:chOff x="730" y="2472"/>
            <a:chExt cx="900" cy="233"/>
          </a:xfrm>
        </p:grpSpPr>
        <p:sp>
          <p:nvSpPr>
            <p:cNvPr id="67610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1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41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i="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 A</a:t>
              </a: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1824038" y="2425701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9400" indent="-2794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Gill Sans MT" charset="0"/>
              <a:cs typeface="+mn-cs"/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5292725" y="5656263"/>
            <a:ext cx="2471738" cy="377825"/>
            <a:chOff x="2376" y="3383"/>
            <a:chExt cx="1557" cy="238"/>
          </a:xfrm>
        </p:grpSpPr>
        <p:sp>
          <p:nvSpPr>
            <p:cNvPr id="67607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8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08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2143122" y="2884488"/>
            <a:ext cx="37290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on just one link</a:t>
            </a:r>
          </a:p>
        </p:txBody>
      </p:sp>
      <p:pic>
        <p:nvPicPr>
          <p:cNvPr id="17102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6" y="919956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9643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2070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Interconnecting switches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22500" y="1320801"/>
            <a:ext cx="7881938" cy="682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self-learning switches can be connected together:</a:t>
            </a: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2214564" y="4535488"/>
            <a:ext cx="78819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800" i="1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sending from A to G - how does S</a:t>
            </a:r>
            <a:r>
              <a:rPr lang="en-US" sz="280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 know to forward frame destined to G via S</a:t>
            </a:r>
            <a:r>
              <a:rPr lang="en-US" sz="280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 and S</a:t>
            </a:r>
            <a:r>
              <a:rPr lang="en-US" sz="280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?</a:t>
            </a:r>
          </a:p>
          <a:p>
            <a:pPr marL="457200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A: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self learning! (works exactly the same as in single-switch case!)</a:t>
            </a:r>
          </a:p>
        </p:txBody>
      </p:sp>
      <p:grpSp>
        <p:nvGrpSpPr>
          <p:cNvPr id="173062" name="Group 1"/>
          <p:cNvGrpSpPr>
            <a:grpSpLocks/>
          </p:cNvGrpSpPr>
          <p:nvPr/>
        </p:nvGrpSpPr>
        <p:grpSpPr bwMode="auto">
          <a:xfrm>
            <a:off x="2482851" y="2444750"/>
            <a:ext cx="2047875" cy="1358900"/>
            <a:chOff x="958850" y="2444750"/>
            <a:chExt cx="2048416" cy="1358710"/>
          </a:xfrm>
        </p:grpSpPr>
        <p:sp>
          <p:nvSpPr>
            <p:cNvPr id="68657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8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9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60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8661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662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8663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3111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311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2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2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311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3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311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6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03663" y="1984375"/>
            <a:ext cx="4856162" cy="2044700"/>
            <a:chOff x="2379663" y="1984375"/>
            <a:chExt cx="4855711" cy="2044145"/>
          </a:xfrm>
        </p:grpSpPr>
        <p:sp>
          <p:nvSpPr>
            <p:cNvPr id="68618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19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0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1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2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3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4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5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6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7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8628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8629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8630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631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8632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8633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8634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8635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8636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3084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310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5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31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6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30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7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30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8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30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9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30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43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8644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3064" name="Picture 20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1" y="798514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3960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3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Self-learning multi-switch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4863" y="11398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Suppose C sends frame to I, I responds to C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2238375" y="4664075"/>
            <a:ext cx="7772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  <a:cs typeface="+mn-cs"/>
              </a:rPr>
              <a:t>show switch tables and packet forwarding in S</a:t>
            </a:r>
            <a:r>
              <a:rPr lang="en-US" sz="240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75110" name="Group 58"/>
          <p:cNvGrpSpPr>
            <a:grpSpLocks/>
          </p:cNvGrpSpPr>
          <p:nvPr/>
        </p:nvGrpSpPr>
        <p:grpSpPr bwMode="auto">
          <a:xfrm>
            <a:off x="2482851" y="2444750"/>
            <a:ext cx="2047875" cy="1358900"/>
            <a:chOff x="958850" y="2444750"/>
            <a:chExt cx="2048416" cy="1358710"/>
          </a:xfrm>
        </p:grpSpPr>
        <p:sp>
          <p:nvSpPr>
            <p:cNvPr id="69681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2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3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4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9685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9686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9687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5159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51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0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51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1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51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9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75111" name="Group 76"/>
          <p:cNvGrpSpPr>
            <a:grpSpLocks/>
          </p:cNvGrpSpPr>
          <p:nvPr/>
        </p:nvGrpSpPr>
        <p:grpSpPr bwMode="auto">
          <a:xfrm>
            <a:off x="3903663" y="1984375"/>
            <a:ext cx="4856162" cy="2044700"/>
            <a:chOff x="2379663" y="1984375"/>
            <a:chExt cx="4855711" cy="2044145"/>
          </a:xfrm>
        </p:grpSpPr>
        <p:sp>
          <p:nvSpPr>
            <p:cNvPr id="69642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3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4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5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6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7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8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9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0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1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9652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9653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9654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9655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9656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9657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9658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9659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966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5132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515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5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3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51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4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51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5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51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6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51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7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51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67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9668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5112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6" y="792164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9597161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Institutional network</a:t>
            </a:r>
          </a:p>
        </p:txBody>
      </p:sp>
      <p:sp>
        <p:nvSpPr>
          <p:cNvPr id="177156" name="Freeform 81"/>
          <p:cNvSpPr>
            <a:spLocks/>
          </p:cNvSpPr>
          <p:nvPr/>
        </p:nvSpPr>
        <p:spPr bwMode="auto">
          <a:xfrm rot="5400000">
            <a:off x="3703638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662" name="Line 33"/>
          <p:cNvSpPr>
            <a:spLocks noChangeShapeType="1"/>
          </p:cNvSpPr>
          <p:nvPr/>
        </p:nvSpPr>
        <p:spPr bwMode="auto">
          <a:xfrm flipH="1">
            <a:off x="3675064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3" name="Line 34"/>
          <p:cNvSpPr>
            <a:spLocks noChangeShapeType="1"/>
          </p:cNvSpPr>
          <p:nvPr/>
        </p:nvSpPr>
        <p:spPr bwMode="auto">
          <a:xfrm>
            <a:off x="5915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4" name="Line 35"/>
          <p:cNvSpPr>
            <a:spLocks noChangeShapeType="1"/>
          </p:cNvSpPr>
          <p:nvPr/>
        </p:nvSpPr>
        <p:spPr bwMode="auto">
          <a:xfrm flipH="1" flipV="1">
            <a:off x="6108700" y="3309939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5" name="Line 59"/>
          <p:cNvSpPr>
            <a:spLocks noChangeShapeType="1"/>
          </p:cNvSpPr>
          <p:nvPr/>
        </p:nvSpPr>
        <p:spPr bwMode="auto">
          <a:xfrm flipV="1">
            <a:off x="6211888" y="2692401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6" name="Line 60"/>
          <p:cNvSpPr>
            <a:spLocks noChangeShapeType="1"/>
          </p:cNvSpPr>
          <p:nvPr/>
        </p:nvSpPr>
        <p:spPr bwMode="auto">
          <a:xfrm flipV="1">
            <a:off x="6005514" y="2370139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7" name="Line 77"/>
          <p:cNvSpPr>
            <a:spLocks noChangeShapeType="1"/>
          </p:cNvSpPr>
          <p:nvPr/>
        </p:nvSpPr>
        <p:spPr bwMode="auto">
          <a:xfrm>
            <a:off x="4911726" y="2524126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8" name="Line 78"/>
          <p:cNvSpPr>
            <a:spLocks noChangeShapeType="1"/>
          </p:cNvSpPr>
          <p:nvPr/>
        </p:nvSpPr>
        <p:spPr bwMode="auto">
          <a:xfrm flipH="1">
            <a:off x="3519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9" name="Text Box 79"/>
          <p:cNvSpPr txBox="1">
            <a:spLocks noChangeArrowheads="1"/>
          </p:cNvSpPr>
          <p:nvPr/>
        </p:nvSpPr>
        <p:spPr bwMode="auto">
          <a:xfrm>
            <a:off x="2268538" y="2041526"/>
            <a:ext cx="12620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70670" name="Text Box 80"/>
          <p:cNvSpPr txBox="1">
            <a:spLocks noChangeArrowheads="1"/>
          </p:cNvSpPr>
          <p:nvPr/>
        </p:nvSpPr>
        <p:spPr bwMode="auto">
          <a:xfrm>
            <a:off x="4240213" y="2608264"/>
            <a:ext cx="78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70671" name="Text Box 82"/>
          <p:cNvSpPr txBox="1">
            <a:spLocks noChangeArrowheads="1"/>
          </p:cNvSpPr>
          <p:nvPr/>
        </p:nvSpPr>
        <p:spPr bwMode="auto">
          <a:xfrm>
            <a:off x="7959725" y="3516314"/>
            <a:ext cx="14732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70672" name="Text Box 83"/>
          <p:cNvSpPr txBox="1">
            <a:spLocks noChangeArrowheads="1"/>
          </p:cNvSpPr>
          <p:nvPr/>
        </p:nvSpPr>
        <p:spPr bwMode="auto">
          <a:xfrm>
            <a:off x="6956425" y="1835151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70673" name="Text Box 84"/>
          <p:cNvSpPr txBox="1">
            <a:spLocks noChangeArrowheads="1"/>
          </p:cNvSpPr>
          <p:nvPr/>
        </p:nvSpPr>
        <p:spPr bwMode="auto">
          <a:xfrm>
            <a:off x="7754939" y="2505076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 flipH="1">
            <a:off x="2989264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 flipH="1">
            <a:off x="3376613" y="4802189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3795714" y="4830764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2" name="Group 44"/>
          <p:cNvGrpSpPr>
            <a:grpSpLocks/>
          </p:cNvGrpSpPr>
          <p:nvPr/>
        </p:nvGrpSpPr>
        <p:grpSpPr bwMode="auto">
          <a:xfrm>
            <a:off x="2533651" y="4557713"/>
            <a:ext cx="568325" cy="481012"/>
            <a:chOff x="-44" y="1473"/>
            <a:chExt cx="981" cy="1105"/>
          </a:xfrm>
        </p:grpSpPr>
        <p:pic>
          <p:nvPicPr>
            <p:cNvPr id="1773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3" name="Group 44"/>
          <p:cNvGrpSpPr>
            <a:grpSpLocks/>
          </p:cNvGrpSpPr>
          <p:nvPr/>
        </p:nvGrpSpPr>
        <p:grpSpPr bwMode="auto">
          <a:xfrm>
            <a:off x="2940051" y="5014913"/>
            <a:ext cx="568325" cy="481012"/>
            <a:chOff x="-44" y="1473"/>
            <a:chExt cx="981" cy="1105"/>
          </a:xfrm>
        </p:grpSpPr>
        <p:pic>
          <p:nvPicPr>
            <p:cNvPr id="1772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4" name="Group 44"/>
          <p:cNvGrpSpPr>
            <a:grpSpLocks/>
          </p:cNvGrpSpPr>
          <p:nvPr/>
        </p:nvGrpSpPr>
        <p:grpSpPr bwMode="auto">
          <a:xfrm>
            <a:off x="3468689" y="5046663"/>
            <a:ext cx="568325" cy="481012"/>
            <a:chOff x="-44" y="1473"/>
            <a:chExt cx="981" cy="1105"/>
          </a:xfrm>
        </p:grpSpPr>
        <p:pic>
          <p:nvPicPr>
            <p:cNvPr id="1772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0" name="Line 21"/>
          <p:cNvSpPr>
            <a:spLocks noChangeShapeType="1"/>
          </p:cNvSpPr>
          <p:nvPr/>
        </p:nvSpPr>
        <p:spPr bwMode="auto">
          <a:xfrm>
            <a:off x="4014789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1" name="Line 22"/>
          <p:cNvSpPr>
            <a:spLocks noChangeShapeType="1"/>
          </p:cNvSpPr>
          <p:nvPr/>
        </p:nvSpPr>
        <p:spPr bwMode="auto">
          <a:xfrm flipH="1">
            <a:off x="4246563" y="5256214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2" name="Line 22"/>
          <p:cNvSpPr>
            <a:spLocks noChangeShapeType="1"/>
          </p:cNvSpPr>
          <p:nvPr/>
        </p:nvSpPr>
        <p:spPr bwMode="auto">
          <a:xfrm>
            <a:off x="4651376" y="5267326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3" name="Line 20"/>
          <p:cNvSpPr>
            <a:spLocks noChangeShapeType="1"/>
          </p:cNvSpPr>
          <p:nvPr/>
        </p:nvSpPr>
        <p:spPr bwMode="auto">
          <a:xfrm flipH="1">
            <a:off x="4549776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9" name="Group 44"/>
          <p:cNvGrpSpPr>
            <a:grpSpLocks/>
          </p:cNvGrpSpPr>
          <p:nvPr/>
        </p:nvGrpSpPr>
        <p:grpSpPr bwMode="auto">
          <a:xfrm>
            <a:off x="3873501" y="5419726"/>
            <a:ext cx="568325" cy="481013"/>
            <a:chOff x="-44" y="1473"/>
            <a:chExt cx="981" cy="1105"/>
          </a:xfrm>
        </p:grpSpPr>
        <p:pic>
          <p:nvPicPr>
            <p:cNvPr id="1772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0" name="Group 44"/>
          <p:cNvGrpSpPr>
            <a:grpSpLocks/>
          </p:cNvGrpSpPr>
          <p:nvPr/>
        </p:nvGrpSpPr>
        <p:grpSpPr bwMode="auto">
          <a:xfrm>
            <a:off x="4330701" y="5487988"/>
            <a:ext cx="568325" cy="481012"/>
            <a:chOff x="-44" y="1473"/>
            <a:chExt cx="981" cy="1105"/>
          </a:xfrm>
        </p:grpSpPr>
        <p:pic>
          <p:nvPicPr>
            <p:cNvPr id="1772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68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4602164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6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1" y="5018089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83" name="Group 44"/>
          <p:cNvGrpSpPr>
            <a:grpSpLocks/>
          </p:cNvGrpSpPr>
          <p:nvPr/>
        </p:nvGrpSpPr>
        <p:grpSpPr bwMode="auto">
          <a:xfrm>
            <a:off x="4756151" y="4946651"/>
            <a:ext cx="568325" cy="481013"/>
            <a:chOff x="-44" y="1473"/>
            <a:chExt cx="981" cy="1105"/>
          </a:xfrm>
        </p:grpSpPr>
        <p:pic>
          <p:nvPicPr>
            <p:cNvPr id="1772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9" name="Line 20"/>
          <p:cNvSpPr>
            <a:spLocks noChangeShapeType="1"/>
          </p:cNvSpPr>
          <p:nvPr/>
        </p:nvSpPr>
        <p:spPr bwMode="auto">
          <a:xfrm flipH="1">
            <a:off x="7208839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 flipH="1">
            <a:off x="7596188" y="5070476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>
            <a:off x="8015289" y="5099051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87" name="Group 44"/>
          <p:cNvGrpSpPr>
            <a:grpSpLocks/>
          </p:cNvGrpSpPr>
          <p:nvPr/>
        </p:nvGrpSpPr>
        <p:grpSpPr bwMode="auto">
          <a:xfrm>
            <a:off x="6900864" y="4837113"/>
            <a:ext cx="568325" cy="481012"/>
            <a:chOff x="-44" y="1473"/>
            <a:chExt cx="981" cy="1105"/>
          </a:xfrm>
        </p:grpSpPr>
        <p:pic>
          <p:nvPicPr>
            <p:cNvPr id="1772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8" name="Group 44"/>
          <p:cNvGrpSpPr>
            <a:grpSpLocks/>
          </p:cNvGrpSpPr>
          <p:nvPr/>
        </p:nvGrpSpPr>
        <p:grpSpPr bwMode="auto">
          <a:xfrm>
            <a:off x="7159626" y="5283201"/>
            <a:ext cx="569913" cy="481013"/>
            <a:chOff x="-44" y="1473"/>
            <a:chExt cx="981" cy="1105"/>
          </a:xfrm>
        </p:grpSpPr>
        <p:pic>
          <p:nvPicPr>
            <p:cNvPr id="1772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9" name="Group 44"/>
          <p:cNvGrpSpPr>
            <a:grpSpLocks/>
          </p:cNvGrpSpPr>
          <p:nvPr/>
        </p:nvGrpSpPr>
        <p:grpSpPr bwMode="auto">
          <a:xfrm>
            <a:off x="7688264" y="5313363"/>
            <a:ext cx="568325" cy="482600"/>
            <a:chOff x="-44" y="1473"/>
            <a:chExt cx="981" cy="1105"/>
          </a:xfrm>
        </p:grpSpPr>
        <p:pic>
          <p:nvPicPr>
            <p:cNvPr id="1772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95" name="Line 20"/>
          <p:cNvSpPr>
            <a:spLocks noChangeShapeType="1"/>
          </p:cNvSpPr>
          <p:nvPr/>
        </p:nvSpPr>
        <p:spPr bwMode="auto">
          <a:xfrm flipH="1" flipV="1">
            <a:off x="6183314" y="5068889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6" name="Line 21"/>
          <p:cNvSpPr>
            <a:spLocks noChangeShapeType="1"/>
          </p:cNvSpPr>
          <p:nvPr/>
        </p:nvSpPr>
        <p:spPr bwMode="auto">
          <a:xfrm flipH="1">
            <a:off x="5719763" y="5022851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7" name="Line 22"/>
          <p:cNvSpPr>
            <a:spLocks noChangeShapeType="1"/>
          </p:cNvSpPr>
          <p:nvPr/>
        </p:nvSpPr>
        <p:spPr bwMode="auto">
          <a:xfrm>
            <a:off x="6138864" y="5051426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93" name="Group 44"/>
          <p:cNvGrpSpPr>
            <a:grpSpLocks/>
          </p:cNvGrpSpPr>
          <p:nvPr/>
        </p:nvGrpSpPr>
        <p:grpSpPr bwMode="auto">
          <a:xfrm>
            <a:off x="6327776" y="5230813"/>
            <a:ext cx="569913" cy="481012"/>
            <a:chOff x="-44" y="1473"/>
            <a:chExt cx="981" cy="1105"/>
          </a:xfrm>
        </p:grpSpPr>
        <p:pic>
          <p:nvPicPr>
            <p:cNvPr id="1772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4" name="Group 44"/>
          <p:cNvGrpSpPr>
            <a:grpSpLocks/>
          </p:cNvGrpSpPr>
          <p:nvPr/>
        </p:nvGrpSpPr>
        <p:grpSpPr bwMode="auto">
          <a:xfrm>
            <a:off x="5283201" y="5235575"/>
            <a:ext cx="569913" cy="482600"/>
            <a:chOff x="-44" y="1473"/>
            <a:chExt cx="981" cy="1105"/>
          </a:xfrm>
        </p:grpSpPr>
        <p:pic>
          <p:nvPicPr>
            <p:cNvPr id="1772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5" name="Group 44"/>
          <p:cNvGrpSpPr>
            <a:grpSpLocks/>
          </p:cNvGrpSpPr>
          <p:nvPr/>
        </p:nvGrpSpPr>
        <p:grpSpPr bwMode="auto">
          <a:xfrm>
            <a:off x="5811838" y="5267326"/>
            <a:ext cx="569912" cy="481013"/>
            <a:chOff x="-44" y="1473"/>
            <a:chExt cx="981" cy="1105"/>
          </a:xfrm>
        </p:grpSpPr>
        <p:pic>
          <p:nvPicPr>
            <p:cNvPr id="1772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4822826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702" name="Line 20"/>
          <p:cNvSpPr>
            <a:spLocks noChangeShapeType="1"/>
          </p:cNvSpPr>
          <p:nvPr/>
        </p:nvSpPr>
        <p:spPr bwMode="auto">
          <a:xfrm flipH="1">
            <a:off x="8043864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70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4870451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99" name="Group 44"/>
          <p:cNvGrpSpPr>
            <a:grpSpLocks/>
          </p:cNvGrpSpPr>
          <p:nvPr/>
        </p:nvGrpSpPr>
        <p:grpSpPr bwMode="auto">
          <a:xfrm>
            <a:off x="8208963" y="4884738"/>
            <a:ext cx="569912" cy="481012"/>
            <a:chOff x="-44" y="1473"/>
            <a:chExt cx="981" cy="1105"/>
          </a:xfrm>
        </p:grpSpPr>
        <p:pic>
          <p:nvPicPr>
            <p:cNvPr id="177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62289"/>
            <a:ext cx="935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201" name="Group 906"/>
          <p:cNvGrpSpPr>
            <a:grpSpLocks/>
          </p:cNvGrpSpPr>
          <p:nvPr/>
        </p:nvGrpSpPr>
        <p:grpSpPr bwMode="auto">
          <a:xfrm>
            <a:off x="6664326" y="2111375"/>
            <a:ext cx="366713" cy="579438"/>
            <a:chOff x="4140" y="429"/>
            <a:chExt cx="1425" cy="2396"/>
          </a:xfrm>
        </p:grpSpPr>
        <p:sp>
          <p:nvSpPr>
            <p:cNvPr id="17724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4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4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8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8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7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5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7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5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5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7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6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5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6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6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6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7203" name="Group 906"/>
          <p:cNvGrpSpPr>
            <a:grpSpLocks/>
          </p:cNvGrpSpPr>
          <p:nvPr/>
        </p:nvGrpSpPr>
        <p:grpSpPr bwMode="auto">
          <a:xfrm>
            <a:off x="7269163" y="2620964"/>
            <a:ext cx="366712" cy="579437"/>
            <a:chOff x="4140" y="429"/>
            <a:chExt cx="1425" cy="2396"/>
          </a:xfrm>
        </p:grpSpPr>
        <p:sp>
          <p:nvSpPr>
            <p:cNvPr id="17720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0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0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4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4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3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1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3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1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1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3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2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1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2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2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2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77204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039814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4275485" y="2148330"/>
            <a:ext cx="880316" cy="510540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367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0287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6288" y="1563688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flow control: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pacing between adjacent sending and receiving nodes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errors caused by signal attenuation, noise.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detects presence of errors: 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signals sender for retransmission or drops frame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correction:</a:t>
            </a:r>
            <a:r>
              <a:rPr lang="en-US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identifies 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and corrects</a:t>
            </a:r>
            <a:r>
              <a:rPr lang="en-US" sz="2000" dirty="0">
                <a:latin typeface="Gill Sans MT" charset="0"/>
              </a:rPr>
              <a:t> bit error(s) without resorting to retransmission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half-duplex and full-duplex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with half duplex, nodes at both ends of link can transmit, but not at same time</a:t>
            </a:r>
            <a:endParaRPr lang="en-US" dirty="0">
              <a:latin typeface="Gill Sans MT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2057401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 (more)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7236139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39688"/>
            <a:ext cx="4560888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Switches vs. routers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6913" y="1341439"/>
            <a:ext cx="3967162" cy="499427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are store-and-forward: </a:t>
            </a:r>
          </a:p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>
                <a:latin typeface="Gill Sans MT" charset="0"/>
                <a:cs typeface="+mn-cs"/>
              </a:rPr>
              <a:t>network-layer devices (examine network-layer headers)</a:t>
            </a:r>
          </a:p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switches</a:t>
            </a:r>
            <a:r>
              <a:rPr lang="en-US" sz="2400" i="1" dirty="0">
                <a:latin typeface="Gill Sans MT" charset="0"/>
                <a:cs typeface="+mn-cs"/>
              </a:rPr>
              <a:t>: </a:t>
            </a:r>
            <a:r>
              <a:rPr lang="en-US" sz="2400" dirty="0">
                <a:latin typeface="Gill Sans MT" charset="0"/>
                <a:cs typeface="+mn-cs"/>
              </a:rPr>
              <a:t>link-layer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en-US" sz="2400" i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have forwarding tables:</a:t>
            </a:r>
          </a:p>
          <a:p>
            <a:pPr marL="231775" indent="-231775">
              <a:lnSpc>
                <a:spcPct val="8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>
                <a:latin typeface="Gill Sans MT" charset="0"/>
                <a:cs typeface="+mn-cs"/>
              </a:rPr>
              <a:t>compute tables using routing algorithms, IP addresses</a:t>
            </a:r>
          </a:p>
          <a:p>
            <a:pPr marL="231775" indent="-231775">
              <a:lnSpc>
                <a:spcPct val="8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switches: </a:t>
            </a:r>
            <a:r>
              <a:rPr lang="en-US" sz="2400" dirty="0">
                <a:latin typeface="Gill Sans MT" charset="0"/>
                <a:cs typeface="+mn-cs"/>
              </a:rPr>
              <a:t>learn forwarding table using flooding, learning, MAC addresses </a:t>
            </a: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8067676" y="2103439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8054976" y="844551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6831014" y="850901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6783389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6783388" y="123983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6740526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6791325" y="156051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6796088" y="184150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6796088" y="211772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8240714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8578851" y="2100264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7378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5932489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6732589" y="4594226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6684964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6684963" y="498316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6642101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6692900" y="530383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6697663" y="558482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6697663" y="586105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7996238" y="4600576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5818189" y="1814514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6805614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9590089" y="2166939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9266239" y="3919539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9332914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7948613" y="3533776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8005763" y="1347789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7985125" y="6002339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4" y="2671764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9236" name="Picture 23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8477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71" name="Group 347"/>
          <p:cNvGrpSpPr>
            <a:grpSpLocks/>
          </p:cNvGrpSpPr>
          <p:nvPr/>
        </p:nvGrpSpPr>
        <p:grpSpPr bwMode="auto">
          <a:xfrm>
            <a:off x="7331755" y="3834927"/>
            <a:ext cx="781085" cy="431171"/>
            <a:chOff x="1871277" y="1576300"/>
            <a:chExt cx="1128371" cy="437861"/>
          </a:xfrm>
        </p:grpSpPr>
        <p:sp>
          <p:nvSpPr>
            <p:cNvPr id="72" name="Oval 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9" name="Straight Connector 78"/>
            <p:cNvCxnSpPr>
              <a:endCxn id="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19210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Freeform 81"/>
          <p:cNvSpPr>
            <a:spLocks/>
          </p:cNvSpPr>
          <p:nvPr/>
        </p:nvSpPr>
        <p:spPr bwMode="auto">
          <a:xfrm rot="5400000">
            <a:off x="2717802" y="808038"/>
            <a:ext cx="2789237" cy="4313238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17" name="Line 33"/>
          <p:cNvSpPr>
            <a:spLocks noChangeShapeType="1"/>
          </p:cNvSpPr>
          <p:nvPr/>
        </p:nvSpPr>
        <p:spPr bwMode="auto">
          <a:xfrm flipH="1">
            <a:off x="2849563" y="2581275"/>
            <a:ext cx="11811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8" name="Line 34"/>
          <p:cNvSpPr>
            <a:spLocks noChangeShapeType="1"/>
          </p:cNvSpPr>
          <p:nvPr/>
        </p:nvSpPr>
        <p:spPr bwMode="auto">
          <a:xfrm>
            <a:off x="4141788" y="2573338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9" name="Line 35"/>
          <p:cNvSpPr>
            <a:spLocks noChangeShapeType="1"/>
          </p:cNvSpPr>
          <p:nvPr/>
        </p:nvSpPr>
        <p:spPr bwMode="auto">
          <a:xfrm flipH="1" flipV="1">
            <a:off x="4252914" y="2530475"/>
            <a:ext cx="1063625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0" name="Line 59"/>
          <p:cNvSpPr>
            <a:spLocks noChangeShapeType="1"/>
          </p:cNvSpPr>
          <p:nvPr/>
        </p:nvSpPr>
        <p:spPr bwMode="auto">
          <a:xfrm flipV="1">
            <a:off x="4313239" y="2132014"/>
            <a:ext cx="706437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1" name="Line 60"/>
          <p:cNvSpPr>
            <a:spLocks noChangeShapeType="1"/>
          </p:cNvSpPr>
          <p:nvPr/>
        </p:nvSpPr>
        <p:spPr bwMode="auto">
          <a:xfrm flipV="1">
            <a:off x="4194176" y="1924050"/>
            <a:ext cx="385763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2" name="Line 77"/>
          <p:cNvSpPr>
            <a:spLocks noChangeShapeType="1"/>
          </p:cNvSpPr>
          <p:nvPr/>
        </p:nvSpPr>
        <p:spPr bwMode="auto">
          <a:xfrm>
            <a:off x="3562351" y="2024064"/>
            <a:ext cx="498475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3" name="Line 78"/>
          <p:cNvSpPr>
            <a:spLocks noChangeShapeType="1"/>
          </p:cNvSpPr>
          <p:nvPr/>
        </p:nvSpPr>
        <p:spPr bwMode="auto">
          <a:xfrm flipH="1">
            <a:off x="2759075" y="1957388"/>
            <a:ext cx="49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2452689" y="3463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 flipH="1">
            <a:off x="2676526" y="3494088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2917826" y="3513138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69" name="Group 44"/>
          <p:cNvGrpSpPr>
            <a:grpSpLocks/>
          </p:cNvGrpSpPr>
          <p:nvPr/>
        </p:nvGrpSpPr>
        <p:grpSpPr bwMode="auto">
          <a:xfrm>
            <a:off x="2190188" y="3337114"/>
            <a:ext cx="328359" cy="310623"/>
            <a:chOff x="-44" y="1473"/>
            <a:chExt cx="981" cy="1105"/>
          </a:xfrm>
        </p:grpSpPr>
        <p:pic>
          <p:nvPicPr>
            <p:cNvPr id="1813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0" name="Group 44"/>
          <p:cNvGrpSpPr>
            <a:grpSpLocks/>
          </p:cNvGrpSpPr>
          <p:nvPr/>
        </p:nvGrpSpPr>
        <p:grpSpPr bwMode="auto">
          <a:xfrm>
            <a:off x="2424730" y="3632281"/>
            <a:ext cx="328359" cy="310623"/>
            <a:chOff x="-44" y="1473"/>
            <a:chExt cx="981" cy="1105"/>
          </a:xfrm>
        </p:grpSpPr>
        <p:pic>
          <p:nvPicPr>
            <p:cNvPr id="1813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1" name="Group 44"/>
          <p:cNvGrpSpPr>
            <a:grpSpLocks/>
          </p:cNvGrpSpPr>
          <p:nvPr/>
        </p:nvGrpSpPr>
        <p:grpSpPr bwMode="auto">
          <a:xfrm>
            <a:off x="2729634" y="3651959"/>
            <a:ext cx="328359" cy="310623"/>
            <a:chOff x="-44" y="1473"/>
            <a:chExt cx="981" cy="1105"/>
          </a:xfrm>
        </p:grpSpPr>
        <p:pic>
          <p:nvPicPr>
            <p:cNvPr id="181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0" name="Line 21"/>
          <p:cNvSpPr>
            <a:spLocks noChangeShapeType="1"/>
          </p:cNvSpPr>
          <p:nvPr/>
        </p:nvSpPr>
        <p:spPr bwMode="auto">
          <a:xfrm>
            <a:off x="3044826" y="3468688"/>
            <a:ext cx="2190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1" name="Line 22"/>
          <p:cNvSpPr>
            <a:spLocks noChangeShapeType="1"/>
          </p:cNvSpPr>
          <p:nvPr/>
        </p:nvSpPr>
        <p:spPr bwMode="auto">
          <a:xfrm flipH="1">
            <a:off x="3178175" y="3787776"/>
            <a:ext cx="6985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2" name="Line 22"/>
          <p:cNvSpPr>
            <a:spLocks noChangeShapeType="1"/>
          </p:cNvSpPr>
          <p:nvPr/>
        </p:nvSpPr>
        <p:spPr bwMode="auto">
          <a:xfrm>
            <a:off x="3413126" y="3794125"/>
            <a:ext cx="412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3" name="Line 20"/>
          <p:cNvSpPr>
            <a:spLocks noChangeShapeType="1"/>
          </p:cNvSpPr>
          <p:nvPr/>
        </p:nvSpPr>
        <p:spPr bwMode="auto">
          <a:xfrm flipH="1">
            <a:off x="3352801" y="3717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76" name="Group 44"/>
          <p:cNvGrpSpPr>
            <a:grpSpLocks/>
          </p:cNvGrpSpPr>
          <p:nvPr/>
        </p:nvGrpSpPr>
        <p:grpSpPr bwMode="auto">
          <a:xfrm>
            <a:off x="2963165" y="3892843"/>
            <a:ext cx="328359" cy="310623"/>
            <a:chOff x="-44" y="1473"/>
            <a:chExt cx="981" cy="1105"/>
          </a:xfrm>
        </p:grpSpPr>
        <p:pic>
          <p:nvPicPr>
            <p:cNvPr id="181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7" name="Group 44"/>
          <p:cNvGrpSpPr>
            <a:grpSpLocks/>
          </p:cNvGrpSpPr>
          <p:nvPr/>
        </p:nvGrpSpPr>
        <p:grpSpPr bwMode="auto">
          <a:xfrm>
            <a:off x="3227024" y="3936949"/>
            <a:ext cx="328359" cy="310623"/>
            <a:chOff x="-44" y="1473"/>
            <a:chExt cx="981" cy="1105"/>
          </a:xfrm>
        </p:grpSpPr>
        <p:pic>
          <p:nvPicPr>
            <p:cNvPr id="1813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3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6" y="3365501"/>
            <a:ext cx="390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73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3633789"/>
            <a:ext cx="3921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80" name="Group 44"/>
          <p:cNvGrpSpPr>
            <a:grpSpLocks/>
          </p:cNvGrpSpPr>
          <p:nvPr/>
        </p:nvGrpSpPr>
        <p:grpSpPr bwMode="auto">
          <a:xfrm>
            <a:off x="3472687" y="3587499"/>
            <a:ext cx="328359" cy="310623"/>
            <a:chOff x="-44" y="1473"/>
            <a:chExt cx="981" cy="1105"/>
          </a:xfrm>
        </p:grpSpPr>
        <p:pic>
          <p:nvPicPr>
            <p:cNvPr id="1813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9" name="Line 20"/>
          <p:cNvSpPr>
            <a:spLocks noChangeShapeType="1"/>
          </p:cNvSpPr>
          <p:nvPr/>
        </p:nvSpPr>
        <p:spPr bwMode="auto">
          <a:xfrm flipH="1">
            <a:off x="4887914" y="36369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0" name="Line 21"/>
          <p:cNvSpPr>
            <a:spLocks noChangeShapeType="1"/>
          </p:cNvSpPr>
          <p:nvPr/>
        </p:nvSpPr>
        <p:spPr bwMode="auto">
          <a:xfrm flipH="1">
            <a:off x="5111751" y="3667125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1" name="Line 22"/>
          <p:cNvSpPr>
            <a:spLocks noChangeShapeType="1"/>
          </p:cNvSpPr>
          <p:nvPr/>
        </p:nvSpPr>
        <p:spPr bwMode="auto">
          <a:xfrm>
            <a:off x="5353051" y="3686175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84" name="Group 44"/>
          <p:cNvGrpSpPr>
            <a:grpSpLocks/>
          </p:cNvGrpSpPr>
          <p:nvPr/>
        </p:nvGrpSpPr>
        <p:grpSpPr bwMode="auto">
          <a:xfrm>
            <a:off x="4710503" y="3516928"/>
            <a:ext cx="328359" cy="310623"/>
            <a:chOff x="-44" y="1473"/>
            <a:chExt cx="981" cy="1105"/>
          </a:xfrm>
        </p:grpSpPr>
        <p:pic>
          <p:nvPicPr>
            <p:cNvPr id="1813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5" name="Group 44"/>
          <p:cNvGrpSpPr>
            <a:grpSpLocks/>
          </p:cNvGrpSpPr>
          <p:nvPr/>
        </p:nvGrpSpPr>
        <p:grpSpPr bwMode="auto">
          <a:xfrm>
            <a:off x="4860124" y="3805311"/>
            <a:ext cx="328359" cy="310623"/>
            <a:chOff x="-44" y="1473"/>
            <a:chExt cx="981" cy="1105"/>
          </a:xfrm>
        </p:grpSpPr>
        <p:pic>
          <p:nvPicPr>
            <p:cNvPr id="1813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6" name="Group 44"/>
          <p:cNvGrpSpPr>
            <a:grpSpLocks/>
          </p:cNvGrpSpPr>
          <p:nvPr/>
        </p:nvGrpSpPr>
        <p:grpSpPr bwMode="auto">
          <a:xfrm>
            <a:off x="5165029" y="3824988"/>
            <a:ext cx="328359" cy="310623"/>
            <a:chOff x="-44" y="1473"/>
            <a:chExt cx="981" cy="1105"/>
          </a:xfrm>
        </p:grpSpPr>
        <p:pic>
          <p:nvPicPr>
            <p:cNvPr id="1813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45" name="Line 20"/>
          <p:cNvSpPr>
            <a:spLocks noChangeShapeType="1"/>
          </p:cNvSpPr>
          <p:nvPr/>
        </p:nvSpPr>
        <p:spPr bwMode="auto">
          <a:xfrm flipH="1" flipV="1">
            <a:off x="4297363" y="3667126"/>
            <a:ext cx="34925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6" name="Line 21"/>
          <p:cNvSpPr>
            <a:spLocks noChangeShapeType="1"/>
          </p:cNvSpPr>
          <p:nvPr/>
        </p:nvSpPr>
        <p:spPr bwMode="auto">
          <a:xfrm flipH="1">
            <a:off x="4029076" y="3636963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7" name="Line 22"/>
          <p:cNvSpPr>
            <a:spLocks noChangeShapeType="1"/>
          </p:cNvSpPr>
          <p:nvPr/>
        </p:nvSpPr>
        <p:spPr bwMode="auto">
          <a:xfrm>
            <a:off x="4270376" y="3656013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90" name="Group 44"/>
          <p:cNvGrpSpPr>
            <a:grpSpLocks/>
          </p:cNvGrpSpPr>
          <p:nvPr/>
        </p:nvGrpSpPr>
        <p:grpSpPr bwMode="auto">
          <a:xfrm>
            <a:off x="4379920" y="3771382"/>
            <a:ext cx="328359" cy="310623"/>
            <a:chOff x="-44" y="1473"/>
            <a:chExt cx="981" cy="1105"/>
          </a:xfrm>
        </p:grpSpPr>
        <p:pic>
          <p:nvPicPr>
            <p:cNvPr id="1813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1" name="Group 44"/>
          <p:cNvGrpSpPr>
            <a:grpSpLocks/>
          </p:cNvGrpSpPr>
          <p:nvPr/>
        </p:nvGrpSpPr>
        <p:grpSpPr bwMode="auto">
          <a:xfrm>
            <a:off x="3777390" y="3774776"/>
            <a:ext cx="328359" cy="310623"/>
            <a:chOff x="-44" y="1473"/>
            <a:chExt cx="981" cy="1105"/>
          </a:xfrm>
        </p:grpSpPr>
        <p:pic>
          <p:nvPicPr>
            <p:cNvPr id="1813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2" name="Group 44"/>
          <p:cNvGrpSpPr>
            <a:grpSpLocks/>
          </p:cNvGrpSpPr>
          <p:nvPr/>
        </p:nvGrpSpPr>
        <p:grpSpPr bwMode="auto">
          <a:xfrm>
            <a:off x="4082294" y="3794454"/>
            <a:ext cx="328359" cy="310623"/>
            <a:chOff x="-44" y="1473"/>
            <a:chExt cx="981" cy="1105"/>
          </a:xfrm>
        </p:grpSpPr>
        <p:pic>
          <p:nvPicPr>
            <p:cNvPr id="18137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6" y="3508376"/>
            <a:ext cx="3921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52" name="Line 20"/>
          <p:cNvSpPr>
            <a:spLocks noChangeShapeType="1"/>
          </p:cNvSpPr>
          <p:nvPr/>
        </p:nvSpPr>
        <p:spPr bwMode="auto">
          <a:xfrm flipH="1">
            <a:off x="5370514" y="3687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275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1" y="3538538"/>
            <a:ext cx="3921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6" name="Group 44"/>
          <p:cNvGrpSpPr>
            <a:grpSpLocks/>
          </p:cNvGrpSpPr>
          <p:nvPr/>
        </p:nvGrpSpPr>
        <p:grpSpPr bwMode="auto">
          <a:xfrm>
            <a:off x="5465687" y="3547463"/>
            <a:ext cx="328359" cy="310623"/>
            <a:chOff x="-44" y="1473"/>
            <a:chExt cx="981" cy="1105"/>
          </a:xfrm>
        </p:grpSpPr>
        <p:pic>
          <p:nvPicPr>
            <p:cNvPr id="181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371725"/>
            <a:ext cx="5397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8" name="Group 906"/>
          <p:cNvGrpSpPr>
            <a:grpSpLocks/>
          </p:cNvGrpSpPr>
          <p:nvPr/>
        </p:nvGrpSpPr>
        <p:grpSpPr bwMode="auto">
          <a:xfrm>
            <a:off x="4573941" y="1757678"/>
            <a:ext cx="211953" cy="373659"/>
            <a:chOff x="4140" y="429"/>
            <a:chExt cx="1425" cy="2396"/>
          </a:xfrm>
        </p:grpSpPr>
        <p:sp>
          <p:nvSpPr>
            <p:cNvPr id="18134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0" name="Rectangle 908"/>
            <p:cNvSpPr>
              <a:spLocks noChangeArrowheads="1"/>
            </p:cNvSpPr>
            <p:nvPr/>
          </p:nvSpPr>
          <p:spPr bwMode="auto">
            <a:xfrm>
              <a:off x="4202" y="427"/>
              <a:ext cx="1057" cy="229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4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4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3" name="Rectangle 911"/>
            <p:cNvSpPr>
              <a:spLocks noChangeArrowheads="1"/>
            </p:cNvSpPr>
            <p:nvPr/>
          </p:nvSpPr>
          <p:spPr bwMode="auto">
            <a:xfrm>
              <a:off x="4212" y="692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829" name="AutoShape 913"/>
              <p:cNvSpPr>
                <a:spLocks noChangeArrowheads="1"/>
              </p:cNvSpPr>
              <p:nvPr/>
            </p:nvSpPr>
            <p:spPr bwMode="auto">
              <a:xfrm>
                <a:off x="610" y="2571"/>
                <a:ext cx="73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30" name="AutoShape 914"/>
              <p:cNvSpPr>
                <a:spLocks noChangeArrowheads="1"/>
              </p:cNvSpPr>
              <p:nvPr/>
            </p:nvSpPr>
            <p:spPr bwMode="auto">
              <a:xfrm>
                <a:off x="624" y="2591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5" name="Rectangle 915"/>
            <p:cNvSpPr>
              <a:spLocks noChangeArrowheads="1"/>
            </p:cNvSpPr>
            <p:nvPr/>
          </p:nvSpPr>
          <p:spPr bwMode="auto">
            <a:xfrm>
              <a:off x="4223" y="1017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827" name="AutoShape 91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7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8" name="AutoShape 918"/>
              <p:cNvSpPr>
                <a:spLocks noChangeArrowheads="1"/>
              </p:cNvSpPr>
              <p:nvPr/>
            </p:nvSpPr>
            <p:spPr bwMode="auto">
              <a:xfrm>
                <a:off x="626" y="2582"/>
                <a:ext cx="70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08" name="Rectangle 920"/>
            <p:cNvSpPr>
              <a:spLocks noChangeArrowheads="1"/>
            </p:cNvSpPr>
            <p:nvPr/>
          </p:nvSpPr>
          <p:spPr bwMode="auto">
            <a:xfrm>
              <a:off x="4223" y="1659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5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825" name="AutoShape 922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6" name="AutoShape 923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74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5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5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823" name="AutoShape 926"/>
              <p:cNvSpPr>
                <a:spLocks noChangeArrowheads="1"/>
              </p:cNvSpPr>
              <p:nvPr/>
            </p:nvSpPr>
            <p:spPr bwMode="auto">
              <a:xfrm>
                <a:off x="609" y="2564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4" name="AutoShape 927"/>
              <p:cNvSpPr>
                <a:spLocks noChangeArrowheads="1"/>
              </p:cNvSpPr>
              <p:nvPr/>
            </p:nvSpPr>
            <p:spPr bwMode="auto">
              <a:xfrm>
                <a:off x="623" y="2584"/>
                <a:ext cx="70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12" name="Rectangle 928"/>
            <p:cNvSpPr>
              <a:spLocks noChangeArrowheads="1"/>
            </p:cNvSpPr>
            <p:nvPr/>
          </p:nvSpPr>
          <p:spPr bwMode="auto">
            <a:xfrm>
              <a:off x="5248" y="427"/>
              <a:ext cx="7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5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5" name="Oval 931"/>
            <p:cNvSpPr>
              <a:spLocks noChangeArrowheads="1"/>
            </p:cNvSpPr>
            <p:nvPr/>
          </p:nvSpPr>
          <p:spPr bwMode="auto">
            <a:xfrm>
              <a:off x="5514" y="2616"/>
              <a:ext cx="5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7" name="AutoShape 933"/>
            <p:cNvSpPr>
              <a:spLocks noChangeArrowheads="1"/>
            </p:cNvSpPr>
            <p:nvPr/>
          </p:nvSpPr>
          <p:spPr bwMode="auto">
            <a:xfrm>
              <a:off x="4138" y="2687"/>
              <a:ext cx="1206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8" name="AutoShape 934"/>
            <p:cNvSpPr>
              <a:spLocks noChangeArrowheads="1"/>
            </p:cNvSpPr>
            <p:nvPr/>
          </p:nvSpPr>
          <p:spPr bwMode="auto">
            <a:xfrm>
              <a:off x="4202" y="2717"/>
              <a:ext cx="1078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9" name="Oval 935"/>
            <p:cNvSpPr>
              <a:spLocks noChangeArrowheads="1"/>
            </p:cNvSpPr>
            <p:nvPr/>
          </p:nvSpPr>
          <p:spPr bwMode="auto">
            <a:xfrm>
              <a:off x="4308" y="2381"/>
              <a:ext cx="160" cy="15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0" name="Oval 936"/>
            <p:cNvSpPr>
              <a:spLocks noChangeArrowheads="1"/>
            </p:cNvSpPr>
            <p:nvPr/>
          </p:nvSpPr>
          <p:spPr bwMode="auto">
            <a:xfrm>
              <a:off x="4490" y="239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1" name="Oval 937"/>
            <p:cNvSpPr>
              <a:spLocks noChangeArrowheads="1"/>
            </p:cNvSpPr>
            <p:nvPr/>
          </p:nvSpPr>
          <p:spPr bwMode="auto">
            <a:xfrm>
              <a:off x="4661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2" name="Rectangle 938"/>
            <p:cNvSpPr>
              <a:spLocks noChangeArrowheads="1"/>
            </p:cNvSpPr>
            <p:nvPr/>
          </p:nvSpPr>
          <p:spPr bwMode="auto">
            <a:xfrm>
              <a:off x="5066" y="1832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1300" name="Group 906"/>
          <p:cNvGrpSpPr>
            <a:grpSpLocks/>
          </p:cNvGrpSpPr>
          <p:nvPr/>
        </p:nvGrpSpPr>
        <p:grpSpPr bwMode="auto">
          <a:xfrm>
            <a:off x="4922721" y="2086773"/>
            <a:ext cx="211953" cy="373659"/>
            <a:chOff x="4140" y="429"/>
            <a:chExt cx="1425" cy="2396"/>
          </a:xfrm>
        </p:grpSpPr>
        <p:sp>
          <p:nvSpPr>
            <p:cNvPr id="18130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Rectangle 908"/>
            <p:cNvSpPr>
              <a:spLocks noChangeArrowheads="1"/>
            </p:cNvSpPr>
            <p:nvPr/>
          </p:nvSpPr>
          <p:spPr bwMode="auto">
            <a:xfrm>
              <a:off x="4205" y="434"/>
              <a:ext cx="1046" cy="228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0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0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3" name="Rectangle 911"/>
            <p:cNvSpPr>
              <a:spLocks noChangeArrowheads="1"/>
            </p:cNvSpPr>
            <p:nvPr/>
          </p:nvSpPr>
          <p:spPr bwMode="auto">
            <a:xfrm>
              <a:off x="4216" y="699"/>
              <a:ext cx="587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789" name="AutoShape 91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7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90" name="AutoShape 914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5" name="Rectangle 915"/>
            <p:cNvSpPr>
              <a:spLocks noChangeArrowheads="1"/>
            </p:cNvSpPr>
            <p:nvPr/>
          </p:nvSpPr>
          <p:spPr bwMode="auto">
            <a:xfrm>
              <a:off x="4226" y="1024"/>
              <a:ext cx="587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787" name="AutoShape 917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8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8" name="AutoShape 918"/>
              <p:cNvSpPr>
                <a:spLocks noChangeArrowheads="1"/>
              </p:cNvSpPr>
              <p:nvPr/>
            </p:nvSpPr>
            <p:spPr bwMode="auto">
              <a:xfrm>
                <a:off x="630" y="2589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7" name="Rectangle 919"/>
            <p:cNvSpPr>
              <a:spLocks noChangeArrowheads="1"/>
            </p:cNvSpPr>
            <p:nvPr/>
          </p:nvSpPr>
          <p:spPr bwMode="auto">
            <a:xfrm>
              <a:off x="4216" y="1360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68" name="Rectangle 920"/>
            <p:cNvSpPr>
              <a:spLocks noChangeArrowheads="1"/>
            </p:cNvSpPr>
            <p:nvPr/>
          </p:nvSpPr>
          <p:spPr bwMode="auto">
            <a:xfrm>
              <a:off x="4226" y="1656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1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785" name="AutoShape 922"/>
              <p:cNvSpPr>
                <a:spLocks noChangeArrowheads="1"/>
              </p:cNvSpPr>
              <p:nvPr/>
            </p:nvSpPr>
            <p:spPr bwMode="auto">
              <a:xfrm>
                <a:off x="618" y="2604"/>
                <a:ext cx="718" cy="10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6" name="AutoShape 923"/>
              <p:cNvSpPr>
                <a:spLocks noChangeArrowheads="1"/>
              </p:cNvSpPr>
              <p:nvPr/>
            </p:nvSpPr>
            <p:spPr bwMode="auto">
              <a:xfrm>
                <a:off x="632" y="2622"/>
                <a:ext cx="691" cy="6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1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1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783" name="AutoShape 92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678" cy="17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4" name="AutoShape 927"/>
              <p:cNvSpPr>
                <a:spLocks noChangeArrowheads="1"/>
              </p:cNvSpPr>
              <p:nvPr/>
            </p:nvSpPr>
            <p:spPr bwMode="auto">
              <a:xfrm>
                <a:off x="627" y="2591"/>
                <a:ext cx="651" cy="13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72" name="Rectangle 928"/>
            <p:cNvSpPr>
              <a:spLocks noChangeArrowheads="1"/>
            </p:cNvSpPr>
            <p:nvPr/>
          </p:nvSpPr>
          <p:spPr bwMode="auto">
            <a:xfrm>
              <a:off x="5251" y="434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1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5" name="Oval 931"/>
            <p:cNvSpPr>
              <a:spLocks noChangeArrowheads="1"/>
            </p:cNvSpPr>
            <p:nvPr/>
          </p:nvSpPr>
          <p:spPr bwMode="auto">
            <a:xfrm>
              <a:off x="5518" y="2612"/>
              <a:ext cx="4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7" name="AutoShape 933"/>
            <p:cNvSpPr>
              <a:spLocks noChangeArrowheads="1"/>
            </p:cNvSpPr>
            <p:nvPr/>
          </p:nvSpPr>
          <p:spPr bwMode="auto">
            <a:xfrm>
              <a:off x="4141" y="2684"/>
              <a:ext cx="1195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8" name="AutoShape 934"/>
            <p:cNvSpPr>
              <a:spLocks noChangeArrowheads="1"/>
            </p:cNvSpPr>
            <p:nvPr/>
          </p:nvSpPr>
          <p:spPr bwMode="auto">
            <a:xfrm>
              <a:off x="4205" y="2714"/>
              <a:ext cx="106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9" name="Oval 935"/>
            <p:cNvSpPr>
              <a:spLocks noChangeArrowheads="1"/>
            </p:cNvSpPr>
            <p:nvPr/>
          </p:nvSpPr>
          <p:spPr bwMode="auto">
            <a:xfrm>
              <a:off x="4312" y="2389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0" name="Oval 936"/>
            <p:cNvSpPr>
              <a:spLocks noChangeArrowheads="1"/>
            </p:cNvSpPr>
            <p:nvPr/>
          </p:nvSpPr>
          <p:spPr bwMode="auto">
            <a:xfrm>
              <a:off x="4482" y="2389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1" name="Oval 937"/>
            <p:cNvSpPr>
              <a:spLocks noChangeArrowheads="1"/>
            </p:cNvSpPr>
            <p:nvPr/>
          </p:nvSpPr>
          <p:spPr bwMode="auto">
            <a:xfrm>
              <a:off x="4664" y="2378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2" name="Rectangle 938"/>
            <p:cNvSpPr>
              <a:spLocks noChangeArrowheads="1"/>
            </p:cNvSpPr>
            <p:nvPr/>
          </p:nvSpPr>
          <p:spPr bwMode="auto">
            <a:xfrm>
              <a:off x="5059" y="1839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1863725" y="857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VLANs: motivation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2413" y="1365251"/>
            <a:ext cx="3911600" cy="38957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consider</a:t>
            </a:r>
            <a:r>
              <a:rPr lang="en-US" i="1" dirty="0">
                <a:latin typeface="Gill Sans MT" charset="0"/>
                <a:cs typeface="+mn-cs"/>
              </a:rPr>
              <a:t>: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CS user moves office to EE, but wants connect to CS switch?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single broadcast domain: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all layer-2 broadcast traffic (ARP, DHCP, unknown location of destination MAC address) must cross entire LAN 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security/privacy, efficiency issues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72711" name="Text Box 86"/>
          <p:cNvSpPr txBox="1">
            <a:spLocks noChangeArrowheads="1"/>
          </p:cNvSpPr>
          <p:nvPr/>
        </p:nvSpPr>
        <p:spPr bwMode="auto">
          <a:xfrm>
            <a:off x="1870076" y="3976689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2" name="Text Box 87"/>
          <p:cNvSpPr txBox="1">
            <a:spLocks noChangeArrowheads="1"/>
          </p:cNvSpPr>
          <p:nvPr/>
        </p:nvSpPr>
        <p:spPr bwMode="auto">
          <a:xfrm>
            <a:off x="3533776" y="4227514"/>
            <a:ext cx="1141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Electrical</a:t>
            </a:r>
          </a:p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 Box 88"/>
          <p:cNvSpPr txBox="1">
            <a:spLocks noChangeArrowheads="1"/>
          </p:cNvSpPr>
          <p:nvPr/>
        </p:nvSpPr>
        <p:spPr bwMode="auto">
          <a:xfrm>
            <a:off x="5024439" y="4068764"/>
            <a:ext cx="113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Computer</a:t>
            </a:r>
          </a:p>
          <a:p>
            <a:pPr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81257" name="Picture 23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1" y="906464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3144192" y="1815942"/>
            <a:ext cx="518892" cy="300522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4357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13"/>
          <p:cNvSpPr>
            <a:spLocks noChangeArrowheads="1"/>
          </p:cNvSpPr>
          <p:nvPr/>
        </p:nvSpPr>
        <p:spPr bwMode="auto">
          <a:xfrm>
            <a:off x="9067800" y="210502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6" name="Rectangle 212"/>
          <p:cNvSpPr>
            <a:spLocks noChangeArrowheads="1"/>
          </p:cNvSpPr>
          <p:nvPr/>
        </p:nvSpPr>
        <p:spPr bwMode="auto">
          <a:xfrm>
            <a:off x="6994525" y="188912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</a:t>
            </a:r>
          </a:p>
        </p:txBody>
      </p:sp>
      <p:sp>
        <p:nvSpPr>
          <p:cNvPr id="73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21338" y="355600"/>
            <a:ext cx="4926012" cy="1625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port-based VLAN: </a:t>
            </a:r>
            <a:r>
              <a:rPr lang="en-US" sz="2400" dirty="0">
                <a:latin typeface="Gill Sans MT" charset="0"/>
                <a:cs typeface="+mn-cs"/>
              </a:rPr>
              <a:t>switch ports grouped (by switch management software) so that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single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physical switch ……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sp>
        <p:nvSpPr>
          <p:cNvPr id="73739" name="Text Box 85"/>
          <p:cNvSpPr txBox="1">
            <a:spLocks noChangeArrowheads="1"/>
          </p:cNvSpPr>
          <p:nvPr/>
        </p:nvSpPr>
        <p:spPr bwMode="auto">
          <a:xfrm>
            <a:off x="2205038" y="2265363"/>
            <a:ext cx="294481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switch(es) supporting VLAN capabilities can be configured to define multiple </a:t>
            </a:r>
            <a:r>
              <a:rPr lang="en-US" sz="2200" b="1" u="sng" dirty="0">
                <a:solidFill>
                  <a:srgbClr val="CC0000"/>
                </a:solidFill>
                <a:latin typeface="Arial" charset="0"/>
                <a:cs typeface="Arial" charset="0"/>
              </a:rPr>
              <a:t>virtual</a:t>
            </a:r>
            <a:r>
              <a:rPr lang="en-US" sz="2200" i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Arial" charset="0"/>
                <a:cs typeface="Arial" charset="0"/>
              </a:rPr>
              <a:t>LANS over single physical LAN infrastructure.</a:t>
            </a:r>
          </a:p>
        </p:txBody>
      </p:sp>
      <p:sp>
        <p:nvSpPr>
          <p:cNvPr id="73740" name="Rectangle 86"/>
          <p:cNvSpPr>
            <a:spLocks noChangeArrowheads="1"/>
          </p:cNvSpPr>
          <p:nvPr/>
        </p:nvSpPr>
        <p:spPr bwMode="auto">
          <a:xfrm>
            <a:off x="2006601" y="1919288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741" name="Text Box 87"/>
          <p:cNvSpPr txBox="1">
            <a:spLocks noChangeArrowheads="1"/>
          </p:cNvSpPr>
          <p:nvPr/>
        </p:nvSpPr>
        <p:spPr bwMode="auto">
          <a:xfrm>
            <a:off x="2166939" y="1543051"/>
            <a:ext cx="1836737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>
              <a:defRPr/>
            </a:pPr>
            <a:r>
              <a:rPr lang="en-US" sz="2000" b="1" dirty="0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182282" name="Rectangle 80"/>
          <p:cNvSpPr>
            <a:spLocks noChangeArrowheads="1"/>
          </p:cNvSpPr>
          <p:nvPr/>
        </p:nvSpPr>
        <p:spPr bwMode="auto">
          <a:xfrm>
            <a:off x="6986588" y="209867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3" name="Rectangle 77"/>
          <p:cNvSpPr>
            <a:spLocks noChangeArrowheads="1"/>
          </p:cNvSpPr>
          <p:nvPr/>
        </p:nvSpPr>
        <p:spPr bwMode="auto">
          <a:xfrm>
            <a:off x="9058276" y="187960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4" name="Rectangle 76"/>
          <p:cNvSpPr>
            <a:spLocks noChangeArrowheads="1"/>
          </p:cNvSpPr>
          <p:nvPr/>
        </p:nvSpPr>
        <p:spPr bwMode="auto">
          <a:xfrm>
            <a:off x="8167689" y="188436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5" name="Rectangle 75"/>
          <p:cNvSpPr>
            <a:spLocks noChangeArrowheads="1"/>
          </p:cNvSpPr>
          <p:nvPr/>
        </p:nvSpPr>
        <p:spPr bwMode="auto">
          <a:xfrm>
            <a:off x="7272338" y="1884364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6" name="Rectangle 2"/>
          <p:cNvSpPr>
            <a:spLocks noChangeArrowheads="1"/>
          </p:cNvSpPr>
          <p:nvPr/>
        </p:nvSpPr>
        <p:spPr bwMode="auto">
          <a:xfrm>
            <a:off x="6986589" y="1876426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7" name="Line 3"/>
          <p:cNvSpPr>
            <a:spLocks noChangeShapeType="1"/>
          </p:cNvSpPr>
          <p:nvPr/>
        </p:nvSpPr>
        <p:spPr bwMode="auto">
          <a:xfrm>
            <a:off x="6988175" y="2092326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88" name="Text Box 6"/>
          <p:cNvSpPr txBox="1">
            <a:spLocks noChangeArrowheads="1"/>
          </p:cNvSpPr>
          <p:nvPr/>
        </p:nvSpPr>
        <p:spPr bwMode="auto">
          <a:xfrm>
            <a:off x="6904038" y="1835151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2289" name="Line 7"/>
          <p:cNvSpPr>
            <a:spLocks noChangeShapeType="1"/>
          </p:cNvSpPr>
          <p:nvPr/>
        </p:nvSpPr>
        <p:spPr bwMode="auto">
          <a:xfrm>
            <a:off x="81676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0" name="AutoShape 8"/>
          <p:cNvSpPr>
            <a:spLocks noChangeArrowheads="1"/>
          </p:cNvSpPr>
          <p:nvPr/>
        </p:nvSpPr>
        <p:spPr bwMode="auto">
          <a:xfrm>
            <a:off x="6958014" y="1617664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91" name="Freeform 9"/>
          <p:cNvSpPr>
            <a:spLocks/>
          </p:cNvSpPr>
          <p:nvPr/>
        </p:nvSpPr>
        <p:spPr bwMode="auto">
          <a:xfrm>
            <a:off x="9361489" y="1620839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2" name="Freeform 10"/>
          <p:cNvSpPr>
            <a:spLocks/>
          </p:cNvSpPr>
          <p:nvPr/>
        </p:nvSpPr>
        <p:spPr bwMode="auto">
          <a:xfrm>
            <a:off x="7359650" y="166528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3" name="Freeform 11"/>
          <p:cNvSpPr>
            <a:spLocks/>
          </p:cNvSpPr>
          <p:nvPr/>
        </p:nvSpPr>
        <p:spPr bwMode="auto">
          <a:xfrm>
            <a:off x="7832726" y="1665289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4" name="Line 17"/>
          <p:cNvSpPr>
            <a:spLocks noChangeShapeType="1"/>
          </p:cNvSpPr>
          <p:nvPr/>
        </p:nvSpPr>
        <p:spPr bwMode="auto">
          <a:xfrm>
            <a:off x="87677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5" name="Line 18"/>
          <p:cNvSpPr>
            <a:spLocks noChangeShapeType="1"/>
          </p:cNvSpPr>
          <p:nvPr/>
        </p:nvSpPr>
        <p:spPr bwMode="auto">
          <a:xfrm>
            <a:off x="75676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6" name="Line 21"/>
          <p:cNvSpPr>
            <a:spLocks noChangeShapeType="1"/>
          </p:cNvSpPr>
          <p:nvPr/>
        </p:nvSpPr>
        <p:spPr bwMode="auto">
          <a:xfrm>
            <a:off x="7277100" y="18780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7" name="Line 22"/>
          <p:cNvSpPr>
            <a:spLocks noChangeShapeType="1"/>
          </p:cNvSpPr>
          <p:nvPr/>
        </p:nvSpPr>
        <p:spPr bwMode="auto">
          <a:xfrm>
            <a:off x="698658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8" name="Line 23"/>
          <p:cNvSpPr>
            <a:spLocks noChangeShapeType="1"/>
          </p:cNvSpPr>
          <p:nvPr/>
        </p:nvSpPr>
        <p:spPr bwMode="auto">
          <a:xfrm>
            <a:off x="7848600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9" name="Line 24"/>
          <p:cNvSpPr>
            <a:spLocks noChangeShapeType="1"/>
          </p:cNvSpPr>
          <p:nvPr/>
        </p:nvSpPr>
        <p:spPr bwMode="auto">
          <a:xfrm>
            <a:off x="84724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0" name="Line 25"/>
          <p:cNvSpPr>
            <a:spLocks noChangeShapeType="1"/>
          </p:cNvSpPr>
          <p:nvPr/>
        </p:nvSpPr>
        <p:spPr bwMode="auto">
          <a:xfrm>
            <a:off x="9063038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1" name="Text Box 26"/>
          <p:cNvSpPr txBox="1">
            <a:spLocks noChangeArrowheads="1"/>
          </p:cNvSpPr>
          <p:nvPr/>
        </p:nvSpPr>
        <p:spPr bwMode="auto">
          <a:xfrm>
            <a:off x="7785100" y="2044701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2302" name="Text Box 27"/>
          <p:cNvSpPr txBox="1">
            <a:spLocks noChangeArrowheads="1"/>
          </p:cNvSpPr>
          <p:nvPr/>
        </p:nvSpPr>
        <p:spPr bwMode="auto">
          <a:xfrm>
            <a:off x="810418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2303" name="Text Box 28"/>
          <p:cNvSpPr txBox="1">
            <a:spLocks noChangeArrowheads="1"/>
          </p:cNvSpPr>
          <p:nvPr/>
        </p:nvSpPr>
        <p:spPr bwMode="auto">
          <a:xfrm>
            <a:off x="898048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2304" name="Text Box 29"/>
          <p:cNvSpPr txBox="1">
            <a:spLocks noChangeArrowheads="1"/>
          </p:cNvSpPr>
          <p:nvPr/>
        </p:nvSpPr>
        <p:spPr bwMode="auto">
          <a:xfrm>
            <a:off x="808513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2305" name="Text Box 30"/>
          <p:cNvSpPr txBox="1">
            <a:spLocks noChangeArrowheads="1"/>
          </p:cNvSpPr>
          <p:nvPr/>
        </p:nvSpPr>
        <p:spPr bwMode="auto">
          <a:xfrm>
            <a:off x="6913563" y="2035176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2306" name="Text Box 57"/>
          <p:cNvSpPr txBox="1">
            <a:spLocks noChangeArrowheads="1"/>
          </p:cNvSpPr>
          <p:nvPr/>
        </p:nvSpPr>
        <p:spPr bwMode="auto">
          <a:xfrm>
            <a:off x="778033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2307" name="Line 61"/>
          <p:cNvSpPr>
            <a:spLocks noChangeShapeType="1"/>
          </p:cNvSpPr>
          <p:nvPr/>
        </p:nvSpPr>
        <p:spPr bwMode="auto">
          <a:xfrm flipH="1">
            <a:off x="6226175" y="2211388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8" name="Line 62"/>
          <p:cNvSpPr>
            <a:spLocks noChangeShapeType="1"/>
          </p:cNvSpPr>
          <p:nvPr/>
        </p:nvSpPr>
        <p:spPr bwMode="auto">
          <a:xfrm flipH="1">
            <a:off x="6611938" y="221138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9" name="Line 63"/>
          <p:cNvSpPr>
            <a:spLocks noChangeShapeType="1"/>
          </p:cNvSpPr>
          <p:nvPr/>
        </p:nvSpPr>
        <p:spPr bwMode="auto">
          <a:xfrm flipH="1">
            <a:off x="7331076" y="222726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0" name="Text Box 64"/>
          <p:cNvSpPr txBox="1">
            <a:spLocks noChangeArrowheads="1"/>
          </p:cNvSpPr>
          <p:nvPr/>
        </p:nvSpPr>
        <p:spPr bwMode="auto">
          <a:xfrm>
            <a:off x="9051925" y="25892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2311" name="Line 69"/>
          <p:cNvSpPr>
            <a:spLocks noChangeShapeType="1"/>
          </p:cNvSpPr>
          <p:nvPr/>
        </p:nvSpPr>
        <p:spPr bwMode="auto">
          <a:xfrm>
            <a:off x="8339138" y="2214564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2" name="Line 70"/>
          <p:cNvSpPr>
            <a:spLocks noChangeShapeType="1"/>
          </p:cNvSpPr>
          <p:nvPr/>
        </p:nvSpPr>
        <p:spPr bwMode="auto">
          <a:xfrm>
            <a:off x="8329614" y="201295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3" name="Line 71"/>
          <p:cNvSpPr>
            <a:spLocks noChangeShapeType="1"/>
          </p:cNvSpPr>
          <p:nvPr/>
        </p:nvSpPr>
        <p:spPr bwMode="auto">
          <a:xfrm>
            <a:off x="9185275" y="1957389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4" name="Text Box 72"/>
          <p:cNvSpPr txBox="1">
            <a:spLocks noChangeArrowheads="1"/>
          </p:cNvSpPr>
          <p:nvPr/>
        </p:nvSpPr>
        <p:spPr bwMode="auto">
          <a:xfrm>
            <a:off x="6216650" y="313213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2315" name="Text Box 73"/>
          <p:cNvSpPr txBox="1">
            <a:spLocks noChangeArrowheads="1"/>
          </p:cNvSpPr>
          <p:nvPr/>
        </p:nvSpPr>
        <p:spPr bwMode="auto">
          <a:xfrm>
            <a:off x="8378826" y="311943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2316" name="Text Box 74"/>
          <p:cNvSpPr txBox="1">
            <a:spLocks noChangeArrowheads="1"/>
          </p:cNvSpPr>
          <p:nvPr/>
        </p:nvSpPr>
        <p:spPr bwMode="auto">
          <a:xfrm>
            <a:off x="8975725" y="1825626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2317" name="Oval 81"/>
          <p:cNvSpPr>
            <a:spLocks noChangeArrowheads="1"/>
          </p:cNvSpPr>
          <p:nvPr/>
        </p:nvSpPr>
        <p:spPr bwMode="auto">
          <a:xfrm>
            <a:off x="7102476" y="2190751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8" name="Oval 82"/>
          <p:cNvSpPr>
            <a:spLocks noChangeArrowheads="1"/>
          </p:cNvSpPr>
          <p:nvPr/>
        </p:nvSpPr>
        <p:spPr bwMode="auto">
          <a:xfrm>
            <a:off x="7394576" y="2187576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9" name="Oval 83"/>
          <p:cNvSpPr>
            <a:spLocks noChangeArrowheads="1"/>
          </p:cNvSpPr>
          <p:nvPr/>
        </p:nvSpPr>
        <p:spPr bwMode="auto">
          <a:xfrm>
            <a:off x="7981951" y="2192339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0" name="Oval 84"/>
          <p:cNvSpPr>
            <a:spLocks noChangeArrowheads="1"/>
          </p:cNvSpPr>
          <p:nvPr/>
        </p:nvSpPr>
        <p:spPr bwMode="auto">
          <a:xfrm>
            <a:off x="8313738" y="2189164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1" name="Oval 85"/>
          <p:cNvSpPr>
            <a:spLocks noChangeArrowheads="1"/>
          </p:cNvSpPr>
          <p:nvPr/>
        </p:nvSpPr>
        <p:spPr bwMode="auto">
          <a:xfrm>
            <a:off x="8301038" y="1974851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2" name="Oval 86"/>
          <p:cNvSpPr>
            <a:spLocks noChangeArrowheads="1"/>
          </p:cNvSpPr>
          <p:nvPr/>
        </p:nvSpPr>
        <p:spPr bwMode="auto">
          <a:xfrm>
            <a:off x="9175751" y="1971676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3" name="Text Box 45"/>
          <p:cNvSpPr txBox="1">
            <a:spLocks noChangeArrowheads="1"/>
          </p:cNvSpPr>
          <p:nvPr/>
        </p:nvSpPr>
        <p:spPr bwMode="auto">
          <a:xfrm>
            <a:off x="6765925" y="2555876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182324" name="Group 44"/>
          <p:cNvGrpSpPr>
            <a:grpSpLocks/>
          </p:cNvGrpSpPr>
          <p:nvPr/>
        </p:nvGrpSpPr>
        <p:grpSpPr bwMode="auto">
          <a:xfrm>
            <a:off x="5689600" y="2397125"/>
            <a:ext cx="609600" cy="558800"/>
            <a:chOff x="-44" y="1473"/>
            <a:chExt cx="981" cy="1105"/>
          </a:xfrm>
        </p:grpSpPr>
        <p:pic>
          <p:nvPicPr>
            <p:cNvPr id="18241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5" name="Group 44"/>
          <p:cNvGrpSpPr>
            <a:grpSpLocks/>
          </p:cNvGrpSpPr>
          <p:nvPr/>
        </p:nvGrpSpPr>
        <p:grpSpPr bwMode="auto">
          <a:xfrm>
            <a:off x="6218238" y="2489200"/>
            <a:ext cx="609600" cy="558800"/>
            <a:chOff x="-44" y="1473"/>
            <a:chExt cx="981" cy="1105"/>
          </a:xfrm>
        </p:grpSpPr>
        <p:pic>
          <p:nvPicPr>
            <p:cNvPr id="18241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6" name="Group 44"/>
          <p:cNvGrpSpPr>
            <a:grpSpLocks/>
          </p:cNvGrpSpPr>
          <p:nvPr/>
        </p:nvGrpSpPr>
        <p:grpSpPr bwMode="auto">
          <a:xfrm>
            <a:off x="6938963" y="2509838"/>
            <a:ext cx="609600" cy="558800"/>
            <a:chOff x="-44" y="1473"/>
            <a:chExt cx="981" cy="1105"/>
          </a:xfrm>
        </p:grpSpPr>
        <p:pic>
          <p:nvPicPr>
            <p:cNvPr id="18241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7" name="Group 44"/>
          <p:cNvGrpSpPr>
            <a:grpSpLocks/>
          </p:cNvGrpSpPr>
          <p:nvPr/>
        </p:nvGrpSpPr>
        <p:grpSpPr bwMode="auto">
          <a:xfrm>
            <a:off x="7954963" y="2530475"/>
            <a:ext cx="609600" cy="558800"/>
            <a:chOff x="-44" y="1473"/>
            <a:chExt cx="981" cy="1105"/>
          </a:xfrm>
        </p:grpSpPr>
        <p:pic>
          <p:nvPicPr>
            <p:cNvPr id="18240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8" name="Group 44"/>
          <p:cNvGrpSpPr>
            <a:grpSpLocks/>
          </p:cNvGrpSpPr>
          <p:nvPr/>
        </p:nvGrpSpPr>
        <p:grpSpPr bwMode="auto">
          <a:xfrm>
            <a:off x="8462963" y="2540000"/>
            <a:ext cx="609600" cy="558800"/>
            <a:chOff x="-44" y="1473"/>
            <a:chExt cx="981" cy="1105"/>
          </a:xfrm>
        </p:grpSpPr>
        <p:pic>
          <p:nvPicPr>
            <p:cNvPr id="18240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9" name="Group 44"/>
          <p:cNvGrpSpPr>
            <a:grpSpLocks/>
          </p:cNvGrpSpPr>
          <p:nvPr/>
        </p:nvGrpSpPr>
        <p:grpSpPr bwMode="auto">
          <a:xfrm>
            <a:off x="9326563" y="2357438"/>
            <a:ext cx="609600" cy="558800"/>
            <a:chOff x="-44" y="1473"/>
            <a:chExt cx="981" cy="1105"/>
          </a:xfrm>
        </p:grpSpPr>
        <p:pic>
          <p:nvPicPr>
            <p:cNvPr id="1824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426075" y="3695701"/>
            <a:ext cx="5334000" cy="2593975"/>
            <a:chOff x="3902075" y="3695700"/>
            <a:chExt cx="5334289" cy="2593975"/>
          </a:xfrm>
        </p:grpSpPr>
        <p:sp>
          <p:nvSpPr>
            <p:cNvPr id="182332" name="Cloud"/>
            <p:cNvSpPr>
              <a:spLocks noChangeAspect="1" noEditPoints="1" noChangeArrowheads="1"/>
            </p:cNvSpPr>
            <p:nvPr/>
          </p:nvSpPr>
          <p:spPr bwMode="auto">
            <a:xfrm>
              <a:off x="4560888" y="4090988"/>
              <a:ext cx="4516437" cy="12144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34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3735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2335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6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7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8" name="Text Box 72"/>
            <p:cNvSpPr txBox="1">
              <a:spLocks noChangeArrowheads="1"/>
            </p:cNvSpPr>
            <p:nvPr/>
          </p:nvSpPr>
          <p:spPr bwMode="auto">
            <a:xfrm>
              <a:off x="4354513" y="5832475"/>
              <a:ext cx="165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Electrical Engineering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1-8)</a:t>
              </a:r>
            </a:p>
          </p:txBody>
        </p:sp>
        <p:sp>
          <p:nvSpPr>
            <p:cNvPr id="182339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grpSp>
          <p:nvGrpSpPr>
            <p:cNvPr id="182340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182385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6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7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8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89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2390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91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2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3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4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5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6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182397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2398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182399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0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1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2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403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1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182366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182373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4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5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6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7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1823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1823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18238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182382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3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4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82367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68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69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370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2371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3840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82342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182343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4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5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6" name="Text Box 73"/>
            <p:cNvSpPr txBox="1">
              <a:spLocks noChangeArrowheads="1"/>
            </p:cNvSpPr>
            <p:nvPr/>
          </p:nvSpPr>
          <p:spPr bwMode="auto">
            <a:xfrm>
              <a:off x="7364413" y="5827713"/>
              <a:ext cx="14335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Computer Science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9-16)</a:t>
              </a:r>
            </a:p>
          </p:txBody>
        </p:sp>
        <p:sp>
          <p:nvSpPr>
            <p:cNvPr id="73796" name="Rectangle 211"/>
            <p:cNvSpPr>
              <a:spLocks noChangeArrowheads="1"/>
            </p:cNvSpPr>
            <p:nvPr/>
          </p:nvSpPr>
          <p:spPr bwMode="auto">
            <a:xfrm>
              <a:off x="4095760" y="3695700"/>
              <a:ext cx="5140604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defRPr/>
              </a:pPr>
              <a:r>
                <a:rPr lang="en-US" sz="240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… operates as </a:t>
              </a: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multiple </a:t>
              </a:r>
              <a:r>
                <a:rPr lang="en-US" sz="240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virtual switches</a:t>
              </a:r>
            </a:p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000" dirty="0">
                <a:solidFill>
                  <a:srgbClr val="000000"/>
                </a:solidFill>
                <a:latin typeface="Gill Sans MT" charset="0"/>
                <a:cs typeface="+mn-cs"/>
              </a:endParaRPr>
            </a:p>
          </p:txBody>
        </p:sp>
        <p:grpSp>
          <p:nvGrpSpPr>
            <p:cNvPr id="182348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18236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9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18236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0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18236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1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18235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2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18235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3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18235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2331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033463"/>
            <a:ext cx="1655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1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4188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115"/>
          <p:cNvSpPr>
            <a:spLocks noChangeArrowheads="1"/>
          </p:cNvSpPr>
          <p:nvPr/>
        </p:nvSpPr>
        <p:spPr bwMode="auto">
          <a:xfrm>
            <a:off x="9255125" y="306387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7181850" y="284797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Port-based VLAN</a:t>
            </a:r>
          </a:p>
        </p:txBody>
      </p:sp>
      <p:sp>
        <p:nvSpPr>
          <p:cNvPr id="183302" name="Rectangle 80"/>
          <p:cNvSpPr>
            <a:spLocks noChangeArrowheads="1"/>
          </p:cNvSpPr>
          <p:nvPr/>
        </p:nvSpPr>
        <p:spPr bwMode="auto">
          <a:xfrm>
            <a:off x="7173913" y="305752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3" name="Rectangle 77"/>
          <p:cNvSpPr>
            <a:spLocks noChangeArrowheads="1"/>
          </p:cNvSpPr>
          <p:nvPr/>
        </p:nvSpPr>
        <p:spPr bwMode="auto">
          <a:xfrm>
            <a:off x="9245601" y="283845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4" name="Rectangle 76"/>
          <p:cNvSpPr>
            <a:spLocks noChangeArrowheads="1"/>
          </p:cNvSpPr>
          <p:nvPr/>
        </p:nvSpPr>
        <p:spPr bwMode="auto">
          <a:xfrm>
            <a:off x="8355014" y="284321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5" name="Rectangle 75"/>
          <p:cNvSpPr>
            <a:spLocks noChangeArrowheads="1"/>
          </p:cNvSpPr>
          <p:nvPr/>
        </p:nvSpPr>
        <p:spPr bwMode="auto">
          <a:xfrm>
            <a:off x="7459663" y="2843214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6" name="Rectangle 2"/>
          <p:cNvSpPr>
            <a:spLocks noChangeArrowheads="1"/>
          </p:cNvSpPr>
          <p:nvPr/>
        </p:nvSpPr>
        <p:spPr bwMode="auto">
          <a:xfrm>
            <a:off x="7173914" y="2835276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7" name="Line 3"/>
          <p:cNvSpPr>
            <a:spLocks noChangeShapeType="1"/>
          </p:cNvSpPr>
          <p:nvPr/>
        </p:nvSpPr>
        <p:spPr bwMode="auto">
          <a:xfrm>
            <a:off x="7175500" y="3051176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08" name="Text Box 6"/>
          <p:cNvSpPr txBox="1">
            <a:spLocks noChangeArrowheads="1"/>
          </p:cNvSpPr>
          <p:nvPr/>
        </p:nvSpPr>
        <p:spPr bwMode="auto">
          <a:xfrm>
            <a:off x="7091363" y="2794001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3309" name="Line 7"/>
          <p:cNvSpPr>
            <a:spLocks noChangeShapeType="1"/>
          </p:cNvSpPr>
          <p:nvPr/>
        </p:nvSpPr>
        <p:spPr bwMode="auto">
          <a:xfrm>
            <a:off x="8355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0" name="AutoShape 8"/>
          <p:cNvSpPr>
            <a:spLocks noChangeArrowheads="1"/>
          </p:cNvSpPr>
          <p:nvPr/>
        </p:nvSpPr>
        <p:spPr bwMode="auto">
          <a:xfrm>
            <a:off x="7145339" y="2576514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11" name="Freeform 9"/>
          <p:cNvSpPr>
            <a:spLocks/>
          </p:cNvSpPr>
          <p:nvPr/>
        </p:nvSpPr>
        <p:spPr bwMode="auto">
          <a:xfrm>
            <a:off x="9548814" y="2579689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2" name="Freeform 10"/>
          <p:cNvSpPr>
            <a:spLocks/>
          </p:cNvSpPr>
          <p:nvPr/>
        </p:nvSpPr>
        <p:spPr bwMode="auto">
          <a:xfrm>
            <a:off x="7546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3" name="Freeform 11"/>
          <p:cNvSpPr>
            <a:spLocks/>
          </p:cNvSpPr>
          <p:nvPr/>
        </p:nvSpPr>
        <p:spPr bwMode="auto">
          <a:xfrm>
            <a:off x="8020051" y="2624139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4" name="Line 17"/>
          <p:cNvSpPr>
            <a:spLocks noChangeShapeType="1"/>
          </p:cNvSpPr>
          <p:nvPr/>
        </p:nvSpPr>
        <p:spPr bwMode="auto">
          <a:xfrm>
            <a:off x="8955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5" name="Line 18"/>
          <p:cNvSpPr>
            <a:spLocks noChangeShapeType="1"/>
          </p:cNvSpPr>
          <p:nvPr/>
        </p:nvSpPr>
        <p:spPr bwMode="auto">
          <a:xfrm>
            <a:off x="7754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6" name="Line 21"/>
          <p:cNvSpPr>
            <a:spLocks noChangeShapeType="1"/>
          </p:cNvSpPr>
          <p:nvPr/>
        </p:nvSpPr>
        <p:spPr bwMode="auto">
          <a:xfrm>
            <a:off x="7464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7" name="Line 22"/>
          <p:cNvSpPr>
            <a:spLocks noChangeShapeType="1"/>
          </p:cNvSpPr>
          <p:nvPr/>
        </p:nvSpPr>
        <p:spPr bwMode="auto">
          <a:xfrm>
            <a:off x="7173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8" name="Line 23"/>
          <p:cNvSpPr>
            <a:spLocks noChangeShapeType="1"/>
          </p:cNvSpPr>
          <p:nvPr/>
        </p:nvSpPr>
        <p:spPr bwMode="auto">
          <a:xfrm>
            <a:off x="8035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9" name="Line 24"/>
          <p:cNvSpPr>
            <a:spLocks noChangeShapeType="1"/>
          </p:cNvSpPr>
          <p:nvPr/>
        </p:nvSpPr>
        <p:spPr bwMode="auto">
          <a:xfrm>
            <a:off x="8659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0" name="Line 25"/>
          <p:cNvSpPr>
            <a:spLocks noChangeShapeType="1"/>
          </p:cNvSpPr>
          <p:nvPr/>
        </p:nvSpPr>
        <p:spPr bwMode="auto">
          <a:xfrm>
            <a:off x="9250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1" name="Text Box 26"/>
          <p:cNvSpPr txBox="1">
            <a:spLocks noChangeArrowheads="1"/>
          </p:cNvSpPr>
          <p:nvPr/>
        </p:nvSpPr>
        <p:spPr bwMode="auto">
          <a:xfrm>
            <a:off x="7972425" y="3003551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3322" name="Text Box 27"/>
          <p:cNvSpPr txBox="1">
            <a:spLocks noChangeArrowheads="1"/>
          </p:cNvSpPr>
          <p:nvPr/>
        </p:nvSpPr>
        <p:spPr bwMode="auto">
          <a:xfrm>
            <a:off x="829151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3323" name="Text Box 28"/>
          <p:cNvSpPr txBox="1">
            <a:spLocks noChangeArrowheads="1"/>
          </p:cNvSpPr>
          <p:nvPr/>
        </p:nvSpPr>
        <p:spPr bwMode="auto">
          <a:xfrm>
            <a:off x="916781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3324" name="Text Box 29"/>
          <p:cNvSpPr txBox="1">
            <a:spLocks noChangeArrowheads="1"/>
          </p:cNvSpPr>
          <p:nvPr/>
        </p:nvSpPr>
        <p:spPr bwMode="auto">
          <a:xfrm>
            <a:off x="827246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3325" name="Text Box 30"/>
          <p:cNvSpPr txBox="1">
            <a:spLocks noChangeArrowheads="1"/>
          </p:cNvSpPr>
          <p:nvPr/>
        </p:nvSpPr>
        <p:spPr bwMode="auto">
          <a:xfrm>
            <a:off x="7100888" y="3003551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3326" name="Text Box 57"/>
          <p:cNvSpPr txBox="1">
            <a:spLocks noChangeArrowheads="1"/>
          </p:cNvSpPr>
          <p:nvPr/>
        </p:nvSpPr>
        <p:spPr bwMode="auto">
          <a:xfrm>
            <a:off x="796766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3327" name="Line 61"/>
          <p:cNvSpPr>
            <a:spLocks noChangeShapeType="1"/>
          </p:cNvSpPr>
          <p:nvPr/>
        </p:nvSpPr>
        <p:spPr bwMode="auto">
          <a:xfrm flipH="1">
            <a:off x="6413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8" name="Line 62"/>
          <p:cNvSpPr>
            <a:spLocks noChangeShapeType="1"/>
          </p:cNvSpPr>
          <p:nvPr/>
        </p:nvSpPr>
        <p:spPr bwMode="auto">
          <a:xfrm flipH="1">
            <a:off x="6799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9" name="Line 63"/>
          <p:cNvSpPr>
            <a:spLocks noChangeShapeType="1"/>
          </p:cNvSpPr>
          <p:nvPr/>
        </p:nvSpPr>
        <p:spPr bwMode="auto">
          <a:xfrm flipH="1">
            <a:off x="7518401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0" name="Text Box 64"/>
          <p:cNvSpPr txBox="1">
            <a:spLocks noChangeArrowheads="1"/>
          </p:cNvSpPr>
          <p:nvPr/>
        </p:nvSpPr>
        <p:spPr bwMode="auto">
          <a:xfrm>
            <a:off x="9239250" y="35480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3331" name="Line 69"/>
          <p:cNvSpPr>
            <a:spLocks noChangeShapeType="1"/>
          </p:cNvSpPr>
          <p:nvPr/>
        </p:nvSpPr>
        <p:spPr bwMode="auto">
          <a:xfrm>
            <a:off x="8526463" y="3173414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2" name="Line 70"/>
          <p:cNvSpPr>
            <a:spLocks noChangeShapeType="1"/>
          </p:cNvSpPr>
          <p:nvPr/>
        </p:nvSpPr>
        <p:spPr bwMode="auto">
          <a:xfrm>
            <a:off x="8516939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3" name="Line 71"/>
          <p:cNvSpPr>
            <a:spLocks noChangeShapeType="1"/>
          </p:cNvSpPr>
          <p:nvPr/>
        </p:nvSpPr>
        <p:spPr bwMode="auto">
          <a:xfrm>
            <a:off x="9372600" y="2916239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4" name="Text Box 72"/>
          <p:cNvSpPr txBox="1">
            <a:spLocks noChangeArrowheads="1"/>
          </p:cNvSpPr>
          <p:nvPr/>
        </p:nvSpPr>
        <p:spPr bwMode="auto">
          <a:xfrm>
            <a:off x="6403975" y="409098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3335" name="Text Box 73"/>
          <p:cNvSpPr txBox="1">
            <a:spLocks noChangeArrowheads="1"/>
          </p:cNvSpPr>
          <p:nvPr/>
        </p:nvSpPr>
        <p:spPr bwMode="auto">
          <a:xfrm>
            <a:off x="8566151" y="407828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3336" name="Text Box 74"/>
          <p:cNvSpPr txBox="1">
            <a:spLocks noChangeArrowheads="1"/>
          </p:cNvSpPr>
          <p:nvPr/>
        </p:nvSpPr>
        <p:spPr bwMode="auto">
          <a:xfrm>
            <a:off x="9163050" y="2784476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3337" name="Oval 81"/>
          <p:cNvSpPr>
            <a:spLocks noChangeArrowheads="1"/>
          </p:cNvSpPr>
          <p:nvPr/>
        </p:nvSpPr>
        <p:spPr bwMode="auto">
          <a:xfrm>
            <a:off x="7289801" y="3159126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8" name="Oval 82"/>
          <p:cNvSpPr>
            <a:spLocks noChangeArrowheads="1"/>
          </p:cNvSpPr>
          <p:nvPr/>
        </p:nvSpPr>
        <p:spPr bwMode="auto">
          <a:xfrm>
            <a:off x="7581901" y="3146426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9" name="Oval 83"/>
          <p:cNvSpPr>
            <a:spLocks noChangeArrowheads="1"/>
          </p:cNvSpPr>
          <p:nvPr/>
        </p:nvSpPr>
        <p:spPr bwMode="auto">
          <a:xfrm>
            <a:off x="8169276" y="3151189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0" name="Oval 84"/>
          <p:cNvSpPr>
            <a:spLocks noChangeArrowheads="1"/>
          </p:cNvSpPr>
          <p:nvPr/>
        </p:nvSpPr>
        <p:spPr bwMode="auto">
          <a:xfrm>
            <a:off x="8501063" y="3148014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1" name="Oval 85"/>
          <p:cNvSpPr>
            <a:spLocks noChangeArrowheads="1"/>
          </p:cNvSpPr>
          <p:nvPr/>
        </p:nvSpPr>
        <p:spPr bwMode="auto">
          <a:xfrm>
            <a:off x="8488363" y="2933701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2" name="Oval 86"/>
          <p:cNvSpPr>
            <a:spLocks noChangeArrowheads="1"/>
          </p:cNvSpPr>
          <p:nvPr/>
        </p:nvSpPr>
        <p:spPr bwMode="auto">
          <a:xfrm>
            <a:off x="9363076" y="2930526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3" name="Text Box 45"/>
          <p:cNvSpPr txBox="1">
            <a:spLocks noChangeArrowheads="1"/>
          </p:cNvSpPr>
          <p:nvPr/>
        </p:nvSpPr>
        <p:spPr bwMode="auto">
          <a:xfrm>
            <a:off x="6953250" y="3524251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4801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1836739" y="1309688"/>
            <a:ext cx="4249737" cy="1763712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traffic isolation: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frames to/from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 can </a:t>
            </a:r>
            <a:r>
              <a:rPr lang="en-US" sz="2400" i="1" dirty="0">
                <a:latin typeface="Gill Sans MT" charset="0"/>
                <a:cs typeface="+mn-cs"/>
              </a:rPr>
              <a:t>only</a:t>
            </a:r>
            <a:r>
              <a:rPr lang="en-US" sz="2400" dirty="0">
                <a:latin typeface="Gill Sans MT" charset="0"/>
                <a:cs typeface="+mn-cs"/>
              </a:rPr>
              <a:t> reach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can also define VLAN based on MAC addresses of endpoints, rather than switch port</a:t>
            </a:r>
          </a:p>
        </p:txBody>
      </p:sp>
      <p:sp>
        <p:nvSpPr>
          <p:cNvPr id="691317" name="Rectangle 117"/>
          <p:cNvSpPr>
            <a:spLocks noChangeArrowheads="1"/>
          </p:cNvSpPr>
          <p:nvPr/>
        </p:nvSpPr>
        <p:spPr bwMode="auto">
          <a:xfrm>
            <a:off x="1809751" y="3286125"/>
            <a:ext cx="406082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dynamic membership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  <a:cs typeface="+mn-cs"/>
              </a:rPr>
              <a:t> ports can be dynamically assigned among VLANs</a:t>
            </a:r>
          </a:p>
        </p:txBody>
      </p:sp>
      <p:sp>
        <p:nvSpPr>
          <p:cNvPr id="691342" name="Text Box 142"/>
          <p:cNvSpPr txBox="1">
            <a:spLocks noChangeArrowheads="1"/>
          </p:cNvSpPr>
          <p:nvPr/>
        </p:nvSpPr>
        <p:spPr bwMode="auto">
          <a:xfrm>
            <a:off x="8180388" y="1162050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691350" name="Group 150"/>
          <p:cNvGrpSpPr>
            <a:grpSpLocks/>
          </p:cNvGrpSpPr>
          <p:nvPr/>
        </p:nvGrpSpPr>
        <p:grpSpPr bwMode="auto">
          <a:xfrm>
            <a:off x="1844675" y="1531938"/>
            <a:ext cx="7010400" cy="4608512"/>
            <a:chOff x="202" y="965"/>
            <a:chExt cx="4416" cy="2903"/>
          </a:xfrm>
        </p:grpSpPr>
        <p:sp>
          <p:nvSpPr>
            <p:cNvPr id="74832" name="Rectangle 124"/>
            <p:cNvSpPr>
              <a:spLocks noChangeArrowheads="1"/>
            </p:cNvSpPr>
            <p:nvPr/>
          </p:nvSpPr>
          <p:spPr bwMode="auto">
            <a:xfrm>
              <a:off x="202" y="2852"/>
              <a:ext cx="3148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forwarding between VLANS: </a:t>
              </a:r>
              <a:r>
                <a:rPr lang="en-US" sz="240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done via routing (just as with separate switches)</a:t>
              </a:r>
            </a:p>
            <a:p>
              <a:pPr marL="681038" lvl="1" indent="-223838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/>
                <a:buChar char="•"/>
                <a:defRPr/>
              </a:pPr>
              <a:r>
                <a:rPr lang="en-US" sz="200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in practice vendors sell combined switches plus routers</a:t>
              </a:r>
            </a:p>
          </p:txBody>
        </p:sp>
        <p:grpSp>
          <p:nvGrpSpPr>
            <p:cNvPr id="183376" name="Group 149"/>
            <p:cNvGrpSpPr>
              <a:grpSpLocks/>
            </p:cNvGrpSpPr>
            <p:nvPr/>
          </p:nvGrpSpPr>
          <p:grpSpPr bwMode="auto">
            <a:xfrm>
              <a:off x="3939" y="965"/>
              <a:ext cx="679" cy="910"/>
              <a:chOff x="3939" y="965"/>
              <a:chExt cx="679" cy="910"/>
            </a:xfrm>
          </p:grpSpPr>
          <p:grpSp>
            <p:nvGrpSpPr>
              <p:cNvPr id="183377" name="Group 126"/>
              <p:cNvGrpSpPr>
                <a:grpSpLocks/>
              </p:cNvGrpSpPr>
              <p:nvPr/>
            </p:nvGrpSpPr>
            <p:grpSpPr bwMode="auto">
              <a:xfrm>
                <a:off x="4259" y="965"/>
                <a:ext cx="359" cy="180"/>
                <a:chOff x="533" y="321"/>
                <a:chExt cx="359" cy="180"/>
              </a:xfrm>
            </p:grpSpPr>
            <p:grpSp>
              <p:nvGrpSpPr>
                <p:cNvPr id="183384" name="Group 127"/>
                <p:cNvGrpSpPr>
                  <a:grpSpLocks/>
                </p:cNvGrpSpPr>
                <p:nvPr/>
              </p:nvGrpSpPr>
              <p:grpSpPr bwMode="auto">
                <a:xfrm>
                  <a:off x="533" y="321"/>
                  <a:ext cx="359" cy="180"/>
                  <a:chOff x="1009" y="655"/>
                  <a:chExt cx="359" cy="180"/>
                </a:xfrm>
              </p:grpSpPr>
              <p:sp>
                <p:nvSpPr>
                  <p:cNvPr id="7484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35"/>
                    <a:ext cx="356" cy="10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7484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012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27"/>
                    <a:ext cx="353" cy="61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2400" dirty="0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  <p:sp>
                <p:nvSpPr>
                  <p:cNvPr id="7484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655"/>
                    <a:ext cx="356" cy="11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grpSp>
                <p:nvGrpSpPr>
                  <p:cNvPr id="18339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095" y="681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3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4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5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3392" name="Group 137"/>
                  <p:cNvGrpSpPr>
                    <a:grpSpLocks/>
                  </p:cNvGrpSpPr>
                  <p:nvPr/>
                </p:nvGrpSpPr>
                <p:grpSpPr bwMode="auto">
                  <a:xfrm flipV="1">
                    <a:off x="1095" y="680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0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1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2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4842" name="Line 141"/>
                <p:cNvSpPr>
                  <a:spLocks noChangeShapeType="1"/>
                </p:cNvSpPr>
                <p:nvPr/>
              </p:nvSpPr>
              <p:spPr bwMode="auto">
                <a:xfrm>
                  <a:off x="535" y="368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83378" name="Oval 85"/>
              <p:cNvSpPr>
                <a:spLocks noChangeArrowheads="1"/>
              </p:cNvSpPr>
              <p:nvPr/>
            </p:nvSpPr>
            <p:spPr bwMode="auto">
              <a:xfrm>
                <a:off x="4180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3379" name="Oval 85"/>
              <p:cNvSpPr>
                <a:spLocks noChangeArrowheads="1"/>
              </p:cNvSpPr>
              <p:nvPr/>
            </p:nvSpPr>
            <p:spPr bwMode="auto">
              <a:xfrm>
                <a:off x="4567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837" name="Line 145"/>
              <p:cNvSpPr>
                <a:spLocks noChangeShapeType="1"/>
              </p:cNvSpPr>
              <p:nvPr/>
            </p:nvSpPr>
            <p:spPr bwMode="auto">
              <a:xfrm flipV="1">
                <a:off x="4188" y="1143"/>
                <a:ext cx="159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8" name="Line 146"/>
              <p:cNvSpPr>
                <a:spLocks noChangeShapeType="1"/>
              </p:cNvSpPr>
              <p:nvPr/>
            </p:nvSpPr>
            <p:spPr bwMode="auto">
              <a:xfrm flipH="1" flipV="1">
                <a:off x="4469" y="1148"/>
                <a:ext cx="112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9" name="Line 147"/>
              <p:cNvSpPr>
                <a:spLocks noChangeShapeType="1"/>
              </p:cNvSpPr>
              <p:nvPr/>
            </p:nvSpPr>
            <p:spPr bwMode="auto">
              <a:xfrm>
                <a:off x="4101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40" name="Line 148"/>
              <p:cNvSpPr>
                <a:spLocks noChangeShapeType="1"/>
              </p:cNvSpPr>
              <p:nvPr/>
            </p:nvSpPr>
            <p:spPr bwMode="auto">
              <a:xfrm>
                <a:off x="3939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83348" name="Group 44"/>
          <p:cNvGrpSpPr>
            <a:grpSpLocks/>
          </p:cNvGrpSpPr>
          <p:nvPr/>
        </p:nvGrpSpPr>
        <p:grpSpPr bwMode="auto">
          <a:xfrm>
            <a:off x="5800726" y="3343275"/>
            <a:ext cx="722313" cy="598488"/>
            <a:chOff x="-44" y="1473"/>
            <a:chExt cx="981" cy="1105"/>
          </a:xfrm>
        </p:grpSpPr>
        <p:pic>
          <p:nvPicPr>
            <p:cNvPr id="183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49" name="Group 44"/>
          <p:cNvGrpSpPr>
            <a:grpSpLocks/>
          </p:cNvGrpSpPr>
          <p:nvPr/>
        </p:nvGrpSpPr>
        <p:grpSpPr bwMode="auto">
          <a:xfrm>
            <a:off x="6248401" y="3495675"/>
            <a:ext cx="720725" cy="598488"/>
            <a:chOff x="-44" y="1473"/>
            <a:chExt cx="981" cy="1105"/>
          </a:xfrm>
        </p:grpSpPr>
        <p:pic>
          <p:nvPicPr>
            <p:cNvPr id="1833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0" name="Group 44"/>
          <p:cNvGrpSpPr>
            <a:grpSpLocks/>
          </p:cNvGrpSpPr>
          <p:nvPr/>
        </p:nvGrpSpPr>
        <p:grpSpPr bwMode="auto">
          <a:xfrm>
            <a:off x="7010401" y="3454401"/>
            <a:ext cx="720725" cy="600075"/>
            <a:chOff x="-44" y="1473"/>
            <a:chExt cx="981" cy="1105"/>
          </a:xfrm>
        </p:grpSpPr>
        <p:pic>
          <p:nvPicPr>
            <p:cNvPr id="1833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1" name="Group 44"/>
          <p:cNvGrpSpPr>
            <a:grpSpLocks/>
          </p:cNvGrpSpPr>
          <p:nvPr/>
        </p:nvGrpSpPr>
        <p:grpSpPr bwMode="auto">
          <a:xfrm>
            <a:off x="8016876" y="3444875"/>
            <a:ext cx="720725" cy="598488"/>
            <a:chOff x="-44" y="1473"/>
            <a:chExt cx="981" cy="1105"/>
          </a:xfrm>
        </p:grpSpPr>
        <p:pic>
          <p:nvPicPr>
            <p:cNvPr id="18336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2" name="Group 44"/>
          <p:cNvGrpSpPr>
            <a:grpSpLocks/>
          </p:cNvGrpSpPr>
          <p:nvPr/>
        </p:nvGrpSpPr>
        <p:grpSpPr bwMode="auto">
          <a:xfrm>
            <a:off x="8585201" y="3454401"/>
            <a:ext cx="720725" cy="600075"/>
            <a:chOff x="-44" y="1473"/>
            <a:chExt cx="981" cy="1105"/>
          </a:xfrm>
        </p:grpSpPr>
        <p:pic>
          <p:nvPicPr>
            <p:cNvPr id="18336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3" name="Group 44"/>
          <p:cNvGrpSpPr>
            <a:grpSpLocks/>
          </p:cNvGrpSpPr>
          <p:nvPr/>
        </p:nvGrpSpPr>
        <p:grpSpPr bwMode="auto">
          <a:xfrm>
            <a:off x="9439276" y="3302001"/>
            <a:ext cx="720725" cy="600075"/>
            <a:chOff x="-44" y="1473"/>
            <a:chExt cx="981" cy="1105"/>
          </a:xfrm>
        </p:grpSpPr>
        <p:pic>
          <p:nvPicPr>
            <p:cNvPr id="18336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188075" y="2549526"/>
            <a:ext cx="1550988" cy="600075"/>
            <a:chOff x="4907280" y="294640"/>
            <a:chExt cx="1551062" cy="599440"/>
          </a:xfrm>
        </p:grpSpPr>
        <p:sp>
          <p:nvSpPr>
            <p:cNvPr id="74814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359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3360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1833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3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3356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036639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06" name="Group 347"/>
          <p:cNvGrpSpPr>
            <a:grpSpLocks/>
          </p:cNvGrpSpPr>
          <p:nvPr/>
        </p:nvGrpSpPr>
        <p:grpSpPr bwMode="auto">
          <a:xfrm>
            <a:off x="8224820" y="1533220"/>
            <a:ext cx="681857" cy="351801"/>
            <a:chOff x="1871277" y="1576300"/>
            <a:chExt cx="1128371" cy="437861"/>
          </a:xfrm>
        </p:grpSpPr>
        <p:sp>
          <p:nvSpPr>
            <p:cNvPr id="107" name="Oval 10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4" name="Straight Connector 113"/>
            <p:cNvCxnSpPr>
              <a:endCxn id="10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48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17" grpId="0"/>
      <p:bldP spid="69134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111"/>
          <p:cNvSpPr>
            <a:spLocks noChangeArrowheads="1"/>
          </p:cNvSpPr>
          <p:nvPr/>
        </p:nvSpPr>
        <p:spPr bwMode="auto">
          <a:xfrm>
            <a:off x="4938713" y="2103438"/>
            <a:ext cx="279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24" name="Rectangle 77"/>
          <p:cNvSpPr>
            <a:spLocks noChangeArrowheads="1"/>
          </p:cNvSpPr>
          <p:nvPr/>
        </p:nvSpPr>
        <p:spPr bwMode="auto">
          <a:xfrm>
            <a:off x="8115301" y="2108201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5" name="Rectangle 77"/>
          <p:cNvSpPr>
            <a:spLocks noChangeArrowheads="1"/>
          </p:cNvSpPr>
          <p:nvPr/>
        </p:nvSpPr>
        <p:spPr bwMode="auto">
          <a:xfrm>
            <a:off x="8405814" y="2108201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6" name="Rectangle 77"/>
          <p:cNvSpPr>
            <a:spLocks noChangeArrowheads="1"/>
          </p:cNvSpPr>
          <p:nvPr/>
        </p:nvSpPr>
        <p:spPr bwMode="auto">
          <a:xfrm>
            <a:off x="7824789" y="2112963"/>
            <a:ext cx="276225" cy="233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Rectangle 157"/>
          <p:cNvSpPr>
            <a:spLocks noChangeArrowheads="1"/>
          </p:cNvSpPr>
          <p:nvPr/>
        </p:nvSpPr>
        <p:spPr bwMode="auto">
          <a:xfrm>
            <a:off x="7824789" y="1881188"/>
            <a:ext cx="280987" cy="2143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5" name="Rectangle 156"/>
          <p:cNvSpPr>
            <a:spLocks noChangeArrowheads="1"/>
          </p:cNvSpPr>
          <p:nvPr/>
        </p:nvSpPr>
        <p:spPr bwMode="auto">
          <a:xfrm>
            <a:off x="7496176" y="2105026"/>
            <a:ext cx="309563" cy="2333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VLANS spanning multiple switches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5164" y="3971925"/>
            <a:ext cx="8296275" cy="2687638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trunk port: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carries frames between VLANS defined over multiple physical switches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frames forwarded within VLAN between switches 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be vanilla 802.1 frames (must carry VLAN ID info)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802.1q protocol adds/removed additional header fields for frames forwarded between trunk ports</a:t>
            </a:r>
          </a:p>
        </p:txBody>
      </p:sp>
      <p:sp>
        <p:nvSpPr>
          <p:cNvPr id="75788" name="Rectangle 62"/>
          <p:cNvSpPr>
            <a:spLocks noChangeArrowheads="1"/>
          </p:cNvSpPr>
          <p:nvPr/>
        </p:nvSpPr>
        <p:spPr bwMode="auto">
          <a:xfrm>
            <a:off x="2865438" y="1887538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32" name="Rectangle 80"/>
          <p:cNvSpPr>
            <a:spLocks noChangeArrowheads="1"/>
          </p:cNvSpPr>
          <p:nvPr/>
        </p:nvSpPr>
        <p:spPr bwMode="auto">
          <a:xfrm>
            <a:off x="2857501" y="2097089"/>
            <a:ext cx="290513" cy="242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3" name="Rectangle 77"/>
          <p:cNvSpPr>
            <a:spLocks noChangeArrowheads="1"/>
          </p:cNvSpPr>
          <p:nvPr/>
        </p:nvSpPr>
        <p:spPr bwMode="auto">
          <a:xfrm>
            <a:off x="4929188" y="1878013"/>
            <a:ext cx="290512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4" name="Rectangle 76"/>
          <p:cNvSpPr>
            <a:spLocks noChangeArrowheads="1"/>
          </p:cNvSpPr>
          <p:nvPr/>
        </p:nvSpPr>
        <p:spPr bwMode="auto">
          <a:xfrm>
            <a:off x="4038600" y="1882775"/>
            <a:ext cx="8905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5" name="Rectangle 75"/>
          <p:cNvSpPr>
            <a:spLocks noChangeArrowheads="1"/>
          </p:cNvSpPr>
          <p:nvPr/>
        </p:nvSpPr>
        <p:spPr bwMode="auto">
          <a:xfrm>
            <a:off x="3143251" y="1882775"/>
            <a:ext cx="900113" cy="4524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6" name="Rectangle 2"/>
          <p:cNvSpPr>
            <a:spLocks noChangeArrowheads="1"/>
          </p:cNvSpPr>
          <p:nvPr/>
        </p:nvSpPr>
        <p:spPr bwMode="auto">
          <a:xfrm>
            <a:off x="2857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7" name="Line 3"/>
          <p:cNvSpPr>
            <a:spLocks noChangeShapeType="1"/>
          </p:cNvSpPr>
          <p:nvPr/>
        </p:nvSpPr>
        <p:spPr bwMode="auto">
          <a:xfrm>
            <a:off x="2859089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38" name="Text Box 6"/>
          <p:cNvSpPr txBox="1">
            <a:spLocks noChangeArrowheads="1"/>
          </p:cNvSpPr>
          <p:nvPr/>
        </p:nvSpPr>
        <p:spPr bwMode="auto">
          <a:xfrm>
            <a:off x="2774950" y="1833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4339" name="Line 7"/>
          <p:cNvSpPr>
            <a:spLocks noChangeShapeType="1"/>
          </p:cNvSpPr>
          <p:nvPr/>
        </p:nvSpPr>
        <p:spPr bwMode="auto">
          <a:xfrm>
            <a:off x="4038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0" name="AutoShape 8"/>
          <p:cNvSpPr>
            <a:spLocks noChangeArrowheads="1"/>
          </p:cNvSpPr>
          <p:nvPr/>
        </p:nvSpPr>
        <p:spPr bwMode="auto">
          <a:xfrm>
            <a:off x="2828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41" name="Freeform 9"/>
          <p:cNvSpPr>
            <a:spLocks/>
          </p:cNvSpPr>
          <p:nvPr/>
        </p:nvSpPr>
        <p:spPr bwMode="auto">
          <a:xfrm>
            <a:off x="5232400" y="1619251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2" name="Freeform 10"/>
          <p:cNvSpPr>
            <a:spLocks/>
          </p:cNvSpPr>
          <p:nvPr/>
        </p:nvSpPr>
        <p:spPr bwMode="auto">
          <a:xfrm>
            <a:off x="3230563" y="1663701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3" name="Freeform 11"/>
          <p:cNvSpPr>
            <a:spLocks/>
          </p:cNvSpPr>
          <p:nvPr/>
        </p:nvSpPr>
        <p:spPr bwMode="auto">
          <a:xfrm>
            <a:off x="3703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4" name="Line 17"/>
          <p:cNvSpPr>
            <a:spLocks noChangeShapeType="1"/>
          </p:cNvSpPr>
          <p:nvPr/>
        </p:nvSpPr>
        <p:spPr bwMode="auto">
          <a:xfrm>
            <a:off x="4638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5" name="Line 18"/>
          <p:cNvSpPr>
            <a:spLocks noChangeShapeType="1"/>
          </p:cNvSpPr>
          <p:nvPr/>
        </p:nvSpPr>
        <p:spPr bwMode="auto">
          <a:xfrm>
            <a:off x="3438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6" name="Line 21"/>
          <p:cNvSpPr>
            <a:spLocks noChangeShapeType="1"/>
          </p:cNvSpPr>
          <p:nvPr/>
        </p:nvSpPr>
        <p:spPr bwMode="auto">
          <a:xfrm>
            <a:off x="3148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7" name="Line 22"/>
          <p:cNvSpPr>
            <a:spLocks noChangeShapeType="1"/>
          </p:cNvSpPr>
          <p:nvPr/>
        </p:nvSpPr>
        <p:spPr bwMode="auto">
          <a:xfrm>
            <a:off x="2857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8" name="Line 23"/>
          <p:cNvSpPr>
            <a:spLocks noChangeShapeType="1"/>
          </p:cNvSpPr>
          <p:nvPr/>
        </p:nvSpPr>
        <p:spPr bwMode="auto">
          <a:xfrm>
            <a:off x="3719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9" name="Line 24"/>
          <p:cNvSpPr>
            <a:spLocks noChangeShapeType="1"/>
          </p:cNvSpPr>
          <p:nvPr/>
        </p:nvSpPr>
        <p:spPr bwMode="auto">
          <a:xfrm>
            <a:off x="4343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0" name="Line 25"/>
          <p:cNvSpPr>
            <a:spLocks noChangeShapeType="1"/>
          </p:cNvSpPr>
          <p:nvPr/>
        </p:nvSpPr>
        <p:spPr bwMode="auto">
          <a:xfrm>
            <a:off x="4933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1" name="Text Box 26"/>
          <p:cNvSpPr txBox="1">
            <a:spLocks noChangeArrowheads="1"/>
          </p:cNvSpPr>
          <p:nvPr/>
        </p:nvSpPr>
        <p:spPr bwMode="auto">
          <a:xfrm>
            <a:off x="3656013" y="204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4352" name="Text Box 27"/>
          <p:cNvSpPr txBox="1">
            <a:spLocks noChangeArrowheads="1"/>
          </p:cNvSpPr>
          <p:nvPr/>
        </p:nvSpPr>
        <p:spPr bwMode="auto">
          <a:xfrm>
            <a:off x="3975100" y="1828801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4353" name="Text Box 29"/>
          <p:cNvSpPr txBox="1">
            <a:spLocks noChangeArrowheads="1"/>
          </p:cNvSpPr>
          <p:nvPr/>
        </p:nvSpPr>
        <p:spPr bwMode="auto">
          <a:xfrm>
            <a:off x="3956050" y="2047876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4354" name="Text Box 30"/>
          <p:cNvSpPr txBox="1">
            <a:spLocks noChangeArrowheads="1"/>
          </p:cNvSpPr>
          <p:nvPr/>
        </p:nvSpPr>
        <p:spPr bwMode="auto">
          <a:xfrm>
            <a:off x="2784475" y="20335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55" name="Text Box 57"/>
          <p:cNvSpPr txBox="1">
            <a:spLocks noChangeArrowheads="1"/>
          </p:cNvSpPr>
          <p:nvPr/>
        </p:nvSpPr>
        <p:spPr bwMode="auto">
          <a:xfrm>
            <a:off x="3651250" y="1828801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56" name="Line 61"/>
          <p:cNvSpPr>
            <a:spLocks noChangeShapeType="1"/>
          </p:cNvSpPr>
          <p:nvPr/>
        </p:nvSpPr>
        <p:spPr bwMode="auto">
          <a:xfrm flipH="1">
            <a:off x="2097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7" name="Line 62"/>
          <p:cNvSpPr>
            <a:spLocks noChangeShapeType="1"/>
          </p:cNvSpPr>
          <p:nvPr/>
        </p:nvSpPr>
        <p:spPr bwMode="auto">
          <a:xfrm flipH="1">
            <a:off x="2482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8" name="Line 63"/>
          <p:cNvSpPr>
            <a:spLocks noChangeShapeType="1"/>
          </p:cNvSpPr>
          <p:nvPr/>
        </p:nvSpPr>
        <p:spPr bwMode="auto">
          <a:xfrm flipH="1">
            <a:off x="3201988" y="2225676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9" name="Text Box 64"/>
          <p:cNvSpPr txBox="1">
            <a:spLocks noChangeArrowheads="1"/>
          </p:cNvSpPr>
          <p:nvPr/>
        </p:nvSpPr>
        <p:spPr bwMode="auto">
          <a:xfrm>
            <a:off x="4922838" y="2587626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4360" name="Line 69"/>
          <p:cNvSpPr>
            <a:spLocks noChangeShapeType="1"/>
          </p:cNvSpPr>
          <p:nvPr/>
        </p:nvSpPr>
        <p:spPr bwMode="auto">
          <a:xfrm>
            <a:off x="4210050" y="2212976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1" name="Line 70"/>
          <p:cNvSpPr>
            <a:spLocks noChangeShapeType="1"/>
          </p:cNvSpPr>
          <p:nvPr/>
        </p:nvSpPr>
        <p:spPr bwMode="auto">
          <a:xfrm>
            <a:off x="4200526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2" name="Line 71"/>
          <p:cNvSpPr>
            <a:spLocks noChangeShapeType="1"/>
          </p:cNvSpPr>
          <p:nvPr/>
        </p:nvSpPr>
        <p:spPr bwMode="auto">
          <a:xfrm>
            <a:off x="5056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3" name="Text Box 72"/>
          <p:cNvSpPr txBox="1">
            <a:spLocks noChangeArrowheads="1"/>
          </p:cNvSpPr>
          <p:nvPr/>
        </p:nvSpPr>
        <p:spPr bwMode="auto">
          <a:xfrm>
            <a:off x="2087563" y="3130550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4364" name="Text Box 73"/>
          <p:cNvSpPr txBox="1">
            <a:spLocks noChangeArrowheads="1"/>
          </p:cNvSpPr>
          <p:nvPr/>
        </p:nvSpPr>
        <p:spPr bwMode="auto">
          <a:xfrm>
            <a:off x="4249738" y="3117850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4365" name="Text Box 74"/>
          <p:cNvSpPr txBox="1">
            <a:spLocks noChangeArrowheads="1"/>
          </p:cNvSpPr>
          <p:nvPr/>
        </p:nvSpPr>
        <p:spPr bwMode="auto">
          <a:xfrm>
            <a:off x="4846638" y="182403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4366" name="Oval 81"/>
          <p:cNvSpPr>
            <a:spLocks noChangeArrowheads="1"/>
          </p:cNvSpPr>
          <p:nvPr/>
        </p:nvSpPr>
        <p:spPr bwMode="auto">
          <a:xfrm>
            <a:off x="2973388" y="2189164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7" name="Oval 82"/>
          <p:cNvSpPr>
            <a:spLocks noChangeArrowheads="1"/>
          </p:cNvSpPr>
          <p:nvPr/>
        </p:nvSpPr>
        <p:spPr bwMode="auto">
          <a:xfrm>
            <a:off x="3265488" y="2185989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8" name="Oval 83"/>
          <p:cNvSpPr>
            <a:spLocks noChangeArrowheads="1"/>
          </p:cNvSpPr>
          <p:nvPr/>
        </p:nvSpPr>
        <p:spPr bwMode="auto">
          <a:xfrm>
            <a:off x="3852863" y="2190751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9" name="Oval 84"/>
          <p:cNvSpPr>
            <a:spLocks noChangeArrowheads="1"/>
          </p:cNvSpPr>
          <p:nvPr/>
        </p:nvSpPr>
        <p:spPr bwMode="auto">
          <a:xfrm>
            <a:off x="4184651" y="2187576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0" name="Oval 85"/>
          <p:cNvSpPr>
            <a:spLocks noChangeArrowheads="1"/>
          </p:cNvSpPr>
          <p:nvPr/>
        </p:nvSpPr>
        <p:spPr bwMode="auto">
          <a:xfrm>
            <a:off x="4171951" y="1973264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1" name="Oval 86"/>
          <p:cNvSpPr>
            <a:spLocks noChangeArrowheads="1"/>
          </p:cNvSpPr>
          <p:nvPr/>
        </p:nvSpPr>
        <p:spPr bwMode="auto">
          <a:xfrm>
            <a:off x="5046663" y="1970089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2" name="Text Box 45"/>
          <p:cNvSpPr txBox="1">
            <a:spLocks noChangeArrowheads="1"/>
          </p:cNvSpPr>
          <p:nvPr/>
        </p:nvSpPr>
        <p:spPr bwMode="auto">
          <a:xfrm>
            <a:off x="2636838" y="25542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5830" name="Rectangle 113"/>
          <p:cNvSpPr>
            <a:spLocks noChangeArrowheads="1"/>
          </p:cNvSpPr>
          <p:nvPr/>
        </p:nvSpPr>
        <p:spPr bwMode="auto">
          <a:xfrm>
            <a:off x="8412163" y="2105026"/>
            <a:ext cx="279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74" name="Rectangle 77"/>
          <p:cNvSpPr>
            <a:spLocks noChangeArrowheads="1"/>
          </p:cNvSpPr>
          <p:nvPr/>
        </p:nvSpPr>
        <p:spPr bwMode="auto">
          <a:xfrm>
            <a:off x="8401051" y="1884363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5" name="Rectangle 76"/>
          <p:cNvSpPr>
            <a:spLocks noChangeArrowheads="1"/>
          </p:cNvSpPr>
          <p:nvPr/>
        </p:nvSpPr>
        <p:spPr bwMode="auto">
          <a:xfrm>
            <a:off x="7510464" y="1889125"/>
            <a:ext cx="89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6" name="Line 17"/>
          <p:cNvSpPr>
            <a:spLocks noChangeShapeType="1"/>
          </p:cNvSpPr>
          <p:nvPr/>
        </p:nvSpPr>
        <p:spPr bwMode="auto">
          <a:xfrm>
            <a:off x="8110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7" name="Line 24"/>
          <p:cNvSpPr>
            <a:spLocks noChangeShapeType="1"/>
          </p:cNvSpPr>
          <p:nvPr/>
        </p:nvSpPr>
        <p:spPr bwMode="auto">
          <a:xfrm>
            <a:off x="7815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8" name="Line 25"/>
          <p:cNvSpPr>
            <a:spLocks noChangeShapeType="1"/>
          </p:cNvSpPr>
          <p:nvPr/>
        </p:nvSpPr>
        <p:spPr bwMode="auto">
          <a:xfrm>
            <a:off x="8405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9" name="Text Box 29"/>
          <p:cNvSpPr txBox="1">
            <a:spLocks noChangeArrowheads="1"/>
          </p:cNvSpPr>
          <p:nvPr/>
        </p:nvSpPr>
        <p:spPr bwMode="auto">
          <a:xfrm>
            <a:off x="7427913" y="2054226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80" name="Text Box 74"/>
          <p:cNvSpPr txBox="1">
            <a:spLocks noChangeArrowheads="1"/>
          </p:cNvSpPr>
          <p:nvPr/>
        </p:nvSpPr>
        <p:spPr bwMode="auto">
          <a:xfrm>
            <a:off x="8318500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81" name="Oval 84"/>
          <p:cNvSpPr>
            <a:spLocks noChangeArrowheads="1"/>
          </p:cNvSpPr>
          <p:nvPr/>
        </p:nvSpPr>
        <p:spPr bwMode="auto">
          <a:xfrm>
            <a:off x="7656513" y="2193926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2" name="Oval 86"/>
          <p:cNvSpPr>
            <a:spLocks noChangeArrowheads="1"/>
          </p:cNvSpPr>
          <p:nvPr/>
        </p:nvSpPr>
        <p:spPr bwMode="auto">
          <a:xfrm>
            <a:off x="8518526" y="1976439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3" name="AutoShape 8"/>
          <p:cNvSpPr>
            <a:spLocks noChangeArrowheads="1"/>
          </p:cNvSpPr>
          <p:nvPr/>
        </p:nvSpPr>
        <p:spPr bwMode="auto">
          <a:xfrm>
            <a:off x="7496176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4" name="Freeform 10"/>
          <p:cNvSpPr>
            <a:spLocks/>
          </p:cNvSpPr>
          <p:nvPr/>
        </p:nvSpPr>
        <p:spPr bwMode="auto">
          <a:xfrm>
            <a:off x="7678739" y="1657350"/>
            <a:ext cx="118427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85" name="Freeform 10"/>
          <p:cNvSpPr>
            <a:spLocks/>
          </p:cNvSpPr>
          <p:nvPr/>
        </p:nvSpPr>
        <p:spPr bwMode="auto">
          <a:xfrm flipV="1">
            <a:off x="7878764" y="1657350"/>
            <a:ext cx="87312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84386" name="Freeform 131"/>
          <p:cNvSpPr>
            <a:spLocks/>
          </p:cNvSpPr>
          <p:nvPr/>
        </p:nvSpPr>
        <p:spPr bwMode="auto">
          <a:xfrm>
            <a:off x="8704263" y="1611313"/>
            <a:ext cx="419100" cy="723900"/>
          </a:xfrm>
          <a:custGeom>
            <a:avLst/>
            <a:gdLst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7" name="Freeform 132"/>
          <p:cNvSpPr>
            <a:spLocks/>
          </p:cNvSpPr>
          <p:nvPr/>
        </p:nvSpPr>
        <p:spPr bwMode="auto">
          <a:xfrm>
            <a:off x="7493001" y="1868488"/>
            <a:ext cx="1209675" cy="481012"/>
          </a:xfrm>
          <a:custGeom>
            <a:avLst/>
            <a:gdLst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75845" name="Line 133"/>
          <p:cNvSpPr>
            <a:spLocks noChangeShapeType="1"/>
          </p:cNvSpPr>
          <p:nvPr/>
        </p:nvSpPr>
        <p:spPr bwMode="auto">
          <a:xfrm flipV="1">
            <a:off x="7493000" y="2092326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4389" name="Line 69"/>
          <p:cNvSpPr>
            <a:spLocks noChangeShapeType="1"/>
          </p:cNvSpPr>
          <p:nvPr/>
        </p:nvSpPr>
        <p:spPr bwMode="auto">
          <a:xfrm flipH="1">
            <a:off x="7507288" y="2216151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0" name="Line 70"/>
          <p:cNvSpPr>
            <a:spLocks noChangeShapeType="1"/>
          </p:cNvSpPr>
          <p:nvPr/>
        </p:nvSpPr>
        <p:spPr bwMode="auto">
          <a:xfrm>
            <a:off x="7962900" y="1990726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1" name="Line 71"/>
          <p:cNvSpPr>
            <a:spLocks noChangeShapeType="1"/>
          </p:cNvSpPr>
          <p:nvPr/>
        </p:nvSpPr>
        <p:spPr bwMode="auto">
          <a:xfrm>
            <a:off x="8523289" y="1987551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2" name="Oval 85"/>
          <p:cNvSpPr>
            <a:spLocks noChangeArrowheads="1"/>
          </p:cNvSpPr>
          <p:nvPr/>
        </p:nvSpPr>
        <p:spPr bwMode="auto">
          <a:xfrm>
            <a:off x="7948613" y="1970089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93" name="Text Box 27"/>
          <p:cNvSpPr txBox="1">
            <a:spLocks noChangeArrowheads="1"/>
          </p:cNvSpPr>
          <p:nvPr/>
        </p:nvSpPr>
        <p:spPr bwMode="auto">
          <a:xfrm>
            <a:off x="7756525" y="1835151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75851" name="Rectangle 158"/>
          <p:cNvSpPr>
            <a:spLocks noChangeArrowheads="1"/>
          </p:cNvSpPr>
          <p:nvPr/>
        </p:nvSpPr>
        <p:spPr bwMode="auto">
          <a:xfrm>
            <a:off x="8115300" y="1885950"/>
            <a:ext cx="280988" cy="2047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95" name="Text Box 73"/>
          <p:cNvSpPr txBox="1">
            <a:spLocks noChangeArrowheads="1"/>
          </p:cNvSpPr>
          <p:nvPr/>
        </p:nvSpPr>
        <p:spPr bwMode="auto">
          <a:xfrm>
            <a:off x="7172325" y="3124200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2,3,5 belong to EE VLAN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4,6,7,8 belong to CS VLAN</a:t>
            </a:r>
          </a:p>
        </p:txBody>
      </p:sp>
      <p:sp>
        <p:nvSpPr>
          <p:cNvPr id="184396" name="Text Box 27"/>
          <p:cNvSpPr txBox="1">
            <a:spLocks noChangeArrowheads="1"/>
          </p:cNvSpPr>
          <p:nvPr/>
        </p:nvSpPr>
        <p:spPr bwMode="auto">
          <a:xfrm>
            <a:off x="8037513" y="1835151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4397" name="Text Box 27"/>
          <p:cNvSpPr txBox="1">
            <a:spLocks noChangeArrowheads="1"/>
          </p:cNvSpPr>
          <p:nvPr/>
        </p:nvSpPr>
        <p:spPr bwMode="auto">
          <a:xfrm>
            <a:off x="7761288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4398" name="Text Box 27"/>
          <p:cNvSpPr txBox="1">
            <a:spLocks noChangeArrowheads="1"/>
          </p:cNvSpPr>
          <p:nvPr/>
        </p:nvSpPr>
        <p:spPr bwMode="auto">
          <a:xfrm>
            <a:off x="8037513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84399" name="Text Box 27"/>
          <p:cNvSpPr txBox="1">
            <a:spLocks noChangeArrowheads="1"/>
          </p:cNvSpPr>
          <p:nvPr/>
        </p:nvSpPr>
        <p:spPr bwMode="auto">
          <a:xfrm>
            <a:off x="8337550" y="2054226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grpSp>
        <p:nvGrpSpPr>
          <p:cNvPr id="692394" name="Group 170"/>
          <p:cNvGrpSpPr>
            <a:grpSpLocks/>
          </p:cNvGrpSpPr>
          <p:nvPr/>
        </p:nvGrpSpPr>
        <p:grpSpPr bwMode="auto">
          <a:xfrm>
            <a:off x="4851401" y="1835150"/>
            <a:ext cx="2836863" cy="427038"/>
            <a:chOff x="2096" y="1156"/>
            <a:chExt cx="1787" cy="269"/>
          </a:xfrm>
        </p:grpSpPr>
        <p:sp>
          <p:nvSpPr>
            <p:cNvPr id="184429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4430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184431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184432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4433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434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84401" name="Group 44"/>
          <p:cNvGrpSpPr>
            <a:grpSpLocks/>
          </p:cNvGrpSpPr>
          <p:nvPr/>
        </p:nvGrpSpPr>
        <p:grpSpPr bwMode="auto">
          <a:xfrm>
            <a:off x="1778001" y="2316163"/>
            <a:ext cx="538163" cy="558800"/>
            <a:chOff x="-44" y="1473"/>
            <a:chExt cx="981" cy="1105"/>
          </a:xfrm>
        </p:grpSpPr>
        <p:pic>
          <p:nvPicPr>
            <p:cNvPr id="18442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2" name="Group 44"/>
          <p:cNvGrpSpPr>
            <a:grpSpLocks/>
          </p:cNvGrpSpPr>
          <p:nvPr/>
        </p:nvGrpSpPr>
        <p:grpSpPr bwMode="auto">
          <a:xfrm>
            <a:off x="2143125" y="2519363"/>
            <a:ext cx="539750" cy="558800"/>
            <a:chOff x="-44" y="1473"/>
            <a:chExt cx="981" cy="1105"/>
          </a:xfrm>
        </p:grpSpPr>
        <p:pic>
          <p:nvPicPr>
            <p:cNvPr id="18442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3" name="Group 44"/>
          <p:cNvGrpSpPr>
            <a:grpSpLocks/>
          </p:cNvGrpSpPr>
          <p:nvPr/>
        </p:nvGrpSpPr>
        <p:grpSpPr bwMode="auto">
          <a:xfrm>
            <a:off x="2814638" y="2479675"/>
            <a:ext cx="538162" cy="558800"/>
            <a:chOff x="-44" y="1473"/>
            <a:chExt cx="981" cy="1105"/>
          </a:xfrm>
        </p:grpSpPr>
        <p:pic>
          <p:nvPicPr>
            <p:cNvPr id="18442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4" name="Group 44"/>
          <p:cNvGrpSpPr>
            <a:grpSpLocks/>
          </p:cNvGrpSpPr>
          <p:nvPr/>
        </p:nvGrpSpPr>
        <p:grpSpPr bwMode="auto">
          <a:xfrm>
            <a:off x="3941763" y="2498725"/>
            <a:ext cx="538162" cy="558800"/>
            <a:chOff x="-44" y="1473"/>
            <a:chExt cx="981" cy="1105"/>
          </a:xfrm>
        </p:grpSpPr>
        <p:pic>
          <p:nvPicPr>
            <p:cNvPr id="18442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5" name="Group 44"/>
          <p:cNvGrpSpPr>
            <a:grpSpLocks/>
          </p:cNvGrpSpPr>
          <p:nvPr/>
        </p:nvGrpSpPr>
        <p:grpSpPr bwMode="auto">
          <a:xfrm>
            <a:off x="4378325" y="2479675"/>
            <a:ext cx="539750" cy="558800"/>
            <a:chOff x="-44" y="1473"/>
            <a:chExt cx="981" cy="1105"/>
          </a:xfrm>
        </p:grpSpPr>
        <p:pic>
          <p:nvPicPr>
            <p:cNvPr id="18441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6" name="Group 44"/>
          <p:cNvGrpSpPr>
            <a:grpSpLocks/>
          </p:cNvGrpSpPr>
          <p:nvPr/>
        </p:nvGrpSpPr>
        <p:grpSpPr bwMode="auto">
          <a:xfrm>
            <a:off x="5232401" y="2327275"/>
            <a:ext cx="538163" cy="558800"/>
            <a:chOff x="-44" y="1473"/>
            <a:chExt cx="981" cy="1105"/>
          </a:xfrm>
        </p:grpSpPr>
        <p:pic>
          <p:nvPicPr>
            <p:cNvPr id="1844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7" name="Group 44"/>
          <p:cNvGrpSpPr>
            <a:grpSpLocks/>
          </p:cNvGrpSpPr>
          <p:nvPr/>
        </p:nvGrpSpPr>
        <p:grpSpPr bwMode="auto">
          <a:xfrm>
            <a:off x="7081838" y="2428875"/>
            <a:ext cx="538162" cy="558800"/>
            <a:chOff x="-44" y="1473"/>
            <a:chExt cx="981" cy="1105"/>
          </a:xfrm>
        </p:grpSpPr>
        <p:pic>
          <p:nvPicPr>
            <p:cNvPr id="1844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8" name="Group 44"/>
          <p:cNvGrpSpPr>
            <a:grpSpLocks/>
          </p:cNvGrpSpPr>
          <p:nvPr/>
        </p:nvGrpSpPr>
        <p:grpSpPr bwMode="auto">
          <a:xfrm>
            <a:off x="8707438" y="2357438"/>
            <a:ext cx="538162" cy="558800"/>
            <a:chOff x="-44" y="1473"/>
            <a:chExt cx="981" cy="1105"/>
          </a:xfrm>
        </p:grpSpPr>
        <p:pic>
          <p:nvPicPr>
            <p:cNvPr id="1844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9" name="Group 44"/>
          <p:cNvGrpSpPr>
            <a:grpSpLocks/>
          </p:cNvGrpSpPr>
          <p:nvPr/>
        </p:nvGrpSpPr>
        <p:grpSpPr bwMode="auto">
          <a:xfrm>
            <a:off x="7781925" y="2438400"/>
            <a:ext cx="539750" cy="558800"/>
            <a:chOff x="-44" y="1473"/>
            <a:chExt cx="981" cy="1105"/>
          </a:xfrm>
        </p:grpSpPr>
        <p:pic>
          <p:nvPicPr>
            <p:cNvPr id="18441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84410" name="Picture 1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1030289"/>
            <a:ext cx="74152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3930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9"/>
          <p:cNvSpPr txBox="1">
            <a:spLocks noChangeArrowheads="1"/>
          </p:cNvSpPr>
          <p:nvPr/>
        </p:nvSpPr>
        <p:spPr bwMode="auto">
          <a:xfrm>
            <a:off x="4908551" y="1428751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48" name="Line 10"/>
          <p:cNvSpPr>
            <a:spLocks noChangeShapeType="1"/>
          </p:cNvSpPr>
          <p:nvPr/>
        </p:nvSpPr>
        <p:spPr bwMode="auto">
          <a:xfrm>
            <a:off x="5083175" y="16367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49" name="Line 31"/>
          <p:cNvSpPr>
            <a:spLocks noChangeShapeType="1"/>
          </p:cNvSpPr>
          <p:nvPr/>
        </p:nvSpPr>
        <p:spPr bwMode="auto">
          <a:xfrm>
            <a:off x="2524125" y="2200276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0" name="Line 34"/>
          <p:cNvSpPr>
            <a:spLocks noChangeShapeType="1"/>
          </p:cNvSpPr>
          <p:nvPr/>
        </p:nvSpPr>
        <p:spPr bwMode="auto">
          <a:xfrm>
            <a:off x="4948238" y="2171701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1" name="Line 36"/>
          <p:cNvSpPr>
            <a:spLocks noChangeShapeType="1"/>
          </p:cNvSpPr>
          <p:nvPr/>
        </p:nvSpPr>
        <p:spPr bwMode="auto">
          <a:xfrm>
            <a:off x="4981575" y="2176464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2" name="Line 37"/>
          <p:cNvSpPr>
            <a:spLocks noChangeShapeType="1"/>
          </p:cNvSpPr>
          <p:nvPr/>
        </p:nvSpPr>
        <p:spPr bwMode="auto">
          <a:xfrm>
            <a:off x="7691439" y="2185989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3" name="Line 40"/>
          <p:cNvSpPr>
            <a:spLocks noChangeShapeType="1"/>
          </p:cNvSpPr>
          <p:nvPr/>
        </p:nvSpPr>
        <p:spPr bwMode="auto">
          <a:xfrm>
            <a:off x="5124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4" name="Rectangle 41"/>
          <p:cNvSpPr>
            <a:spLocks noChangeArrowheads="1"/>
          </p:cNvSpPr>
          <p:nvPr/>
        </p:nvSpPr>
        <p:spPr bwMode="auto">
          <a:xfrm>
            <a:off x="5000625" y="4054803"/>
            <a:ext cx="25298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dirty="0">
                <a:solidFill>
                  <a:srgbClr val="000000"/>
                </a:solidFill>
                <a:ea typeface="Gulim" charset="0"/>
                <a:cs typeface="Gulim" charset="0"/>
              </a:rPr>
              <a:t>2-byte Tag Protocol Identifier</a:t>
            </a:r>
          </a:p>
          <a:p>
            <a:pPr eaLnBrk="1" hangingPunct="1"/>
            <a:r>
              <a:rPr lang="en-US" altLang="ko-KR" sz="1400" dirty="0">
                <a:solidFill>
                  <a:srgbClr val="000000"/>
                </a:solidFill>
                <a:ea typeface="Gulim" charset="0"/>
                <a:cs typeface="Gulim" charset="0"/>
              </a:rPr>
              <a:t>                        (value: 81-00) </a:t>
            </a:r>
          </a:p>
        </p:txBody>
      </p:sp>
      <p:sp>
        <p:nvSpPr>
          <p:cNvPr id="185355" name="Rectangle 42"/>
          <p:cNvSpPr>
            <a:spLocks noChangeArrowheads="1"/>
          </p:cNvSpPr>
          <p:nvPr/>
        </p:nvSpPr>
        <p:spPr bwMode="auto">
          <a:xfrm>
            <a:off x="5338764" y="5203825"/>
            <a:ext cx="3824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dirty="0">
                <a:solidFill>
                  <a:srgbClr val="000000"/>
                </a:solidFill>
                <a:ea typeface="Gulim" charset="0"/>
                <a:cs typeface="Gulim" charset="0"/>
              </a:rPr>
              <a:t>Tag Control Information (12 bit VLAN ID field, </a:t>
            </a:r>
          </a:p>
          <a:p>
            <a:pPr eaLnBrk="1" hangingPunct="1"/>
            <a:r>
              <a:rPr lang="en-US" altLang="ko-KR" sz="1400" dirty="0">
                <a:solidFill>
                  <a:srgbClr val="000000"/>
                </a:solidFill>
                <a:ea typeface="Gulim" charset="0"/>
                <a:cs typeface="Gulim" charset="0"/>
              </a:rPr>
              <a:t>                          3 bit priority field like IP TOS)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85356" name="Line 43"/>
          <p:cNvSpPr>
            <a:spLocks noChangeShapeType="1"/>
          </p:cNvSpPr>
          <p:nvPr/>
        </p:nvSpPr>
        <p:spPr bwMode="auto">
          <a:xfrm>
            <a:off x="5487989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7" name="Line 44"/>
          <p:cNvSpPr>
            <a:spLocks noChangeShapeType="1"/>
          </p:cNvSpPr>
          <p:nvPr/>
        </p:nvSpPr>
        <p:spPr bwMode="auto">
          <a:xfrm>
            <a:off x="8086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8" name="Line 47"/>
          <p:cNvSpPr>
            <a:spLocks noChangeShapeType="1"/>
          </p:cNvSpPr>
          <p:nvPr/>
        </p:nvSpPr>
        <p:spPr bwMode="auto">
          <a:xfrm flipH="1">
            <a:off x="8291514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9" name="Rectangle 48"/>
          <p:cNvSpPr>
            <a:spLocks noChangeArrowheads="1"/>
          </p:cNvSpPr>
          <p:nvPr/>
        </p:nvSpPr>
        <p:spPr bwMode="auto">
          <a:xfrm>
            <a:off x="7629525" y="4172489"/>
            <a:ext cx="124906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ea typeface="Gulim" charset="0"/>
                <a:cs typeface="Gulim" charset="0"/>
              </a:rPr>
              <a:t>Recomputed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400" dirty="0">
                <a:solidFill>
                  <a:srgbClr val="000000"/>
                </a:solidFill>
                <a:ea typeface="Gulim" charset="0"/>
                <a:cs typeface="Gulim" charset="0"/>
              </a:rPr>
              <a:t>CRC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76817" name="Rectangle 27"/>
          <p:cNvSpPr>
            <a:spLocks noChangeArrowheads="1"/>
          </p:cNvSpPr>
          <p:nvPr/>
        </p:nvSpPr>
        <p:spPr bwMode="auto">
          <a:xfrm>
            <a:off x="2057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n-cs"/>
              </a:rPr>
              <a:t>802.1Q VLAN frame format</a:t>
            </a:r>
          </a:p>
        </p:txBody>
      </p:sp>
      <p:sp>
        <p:nvSpPr>
          <p:cNvPr id="76818" name="Text Box 28"/>
          <p:cNvSpPr txBox="1">
            <a:spLocks noChangeArrowheads="1"/>
          </p:cNvSpPr>
          <p:nvPr/>
        </p:nvSpPr>
        <p:spPr bwMode="auto">
          <a:xfrm>
            <a:off x="8624889" y="1801813"/>
            <a:ext cx="1550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802.1 frame</a:t>
            </a:r>
          </a:p>
        </p:txBody>
      </p:sp>
      <p:sp>
        <p:nvSpPr>
          <p:cNvPr id="76819" name="Text Box 29"/>
          <p:cNvSpPr txBox="1">
            <a:spLocks noChangeArrowheads="1"/>
          </p:cNvSpPr>
          <p:nvPr/>
        </p:nvSpPr>
        <p:spPr bwMode="auto">
          <a:xfrm>
            <a:off x="8628064" y="2967038"/>
            <a:ext cx="1749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802.1Q frame</a:t>
            </a:r>
          </a:p>
        </p:txBody>
      </p:sp>
      <p:pic>
        <p:nvPicPr>
          <p:cNvPr id="185363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9" y="1027113"/>
            <a:ext cx="57419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4" name="Rectangle 1"/>
          <p:cNvSpPr>
            <a:spLocks noChangeArrowheads="1"/>
          </p:cNvSpPr>
          <p:nvPr/>
        </p:nvSpPr>
        <p:spPr bwMode="auto">
          <a:xfrm>
            <a:off x="2489201" y="1709738"/>
            <a:ext cx="5140325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22" name="Straight Connector 3"/>
          <p:cNvCxnSpPr>
            <a:cxnSpLocks noChangeShapeType="1"/>
          </p:cNvCxnSpPr>
          <p:nvPr/>
        </p:nvCxnSpPr>
        <p:spPr bwMode="auto">
          <a:xfrm>
            <a:off x="3482975" y="1700214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3" name="Straight Connector 32"/>
          <p:cNvCxnSpPr>
            <a:cxnSpLocks noChangeShapeType="1"/>
          </p:cNvCxnSpPr>
          <p:nvPr/>
        </p:nvCxnSpPr>
        <p:spPr bwMode="auto">
          <a:xfrm>
            <a:off x="4213225" y="1703389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4" name="Straight Connector 33"/>
          <p:cNvCxnSpPr>
            <a:cxnSpLocks noChangeShapeType="1"/>
          </p:cNvCxnSpPr>
          <p:nvPr/>
        </p:nvCxnSpPr>
        <p:spPr bwMode="auto">
          <a:xfrm>
            <a:off x="4941888" y="1708150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5" name="Straight Connector 34"/>
          <p:cNvCxnSpPr>
            <a:cxnSpLocks noChangeShapeType="1"/>
          </p:cNvCxnSpPr>
          <p:nvPr/>
        </p:nvCxnSpPr>
        <p:spPr bwMode="auto">
          <a:xfrm>
            <a:off x="5195888" y="1703389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6" name="Straight Connector 35"/>
          <p:cNvCxnSpPr>
            <a:cxnSpLocks noChangeShapeType="1"/>
          </p:cNvCxnSpPr>
          <p:nvPr/>
        </p:nvCxnSpPr>
        <p:spPr bwMode="auto">
          <a:xfrm>
            <a:off x="7162800" y="1689101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0" name="TextBox 5"/>
          <p:cNvSpPr txBox="1">
            <a:spLocks noChangeArrowheads="1"/>
          </p:cNvSpPr>
          <p:nvPr/>
        </p:nvSpPr>
        <p:spPr bwMode="auto">
          <a:xfrm>
            <a:off x="3481671" y="1722438"/>
            <a:ext cx="729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dest.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1" name="TextBox 37"/>
          <p:cNvSpPr txBox="1">
            <a:spLocks noChangeArrowheads="1"/>
          </p:cNvSpPr>
          <p:nvPr/>
        </p:nvSpPr>
        <p:spPr bwMode="auto">
          <a:xfrm>
            <a:off x="4221163" y="171926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source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2" name="TextBox 38"/>
          <p:cNvSpPr txBox="1">
            <a:spLocks noChangeArrowheads="1"/>
          </p:cNvSpPr>
          <p:nvPr/>
        </p:nvSpPr>
        <p:spPr bwMode="auto">
          <a:xfrm>
            <a:off x="5565776" y="1790701"/>
            <a:ext cx="1190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73" name="TextBox 39"/>
          <p:cNvSpPr txBox="1">
            <a:spLocks noChangeArrowheads="1"/>
          </p:cNvSpPr>
          <p:nvPr/>
        </p:nvSpPr>
        <p:spPr bwMode="auto">
          <a:xfrm>
            <a:off x="7135814" y="1809751"/>
            <a:ext cx="515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74" name="TextBox 40"/>
          <p:cNvSpPr txBox="1">
            <a:spLocks noChangeArrowheads="1"/>
          </p:cNvSpPr>
          <p:nvPr/>
        </p:nvSpPr>
        <p:spPr bwMode="auto">
          <a:xfrm>
            <a:off x="2571751" y="1787526"/>
            <a:ext cx="822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preamble</a:t>
            </a:r>
          </a:p>
        </p:txBody>
      </p:sp>
      <p:grpSp>
        <p:nvGrpSpPr>
          <p:cNvPr id="173087" name="Group 6"/>
          <p:cNvGrpSpPr>
            <a:grpSpLocks/>
          </p:cNvGrpSpPr>
          <p:nvPr/>
        </p:nvGrpSpPr>
        <p:grpSpPr bwMode="auto">
          <a:xfrm>
            <a:off x="2516827" y="2949576"/>
            <a:ext cx="2448769" cy="436563"/>
            <a:chOff x="340454" y="5667110"/>
            <a:chExt cx="2448560" cy="435435"/>
          </a:xfrm>
          <a:solidFill>
            <a:srgbClr val="006633"/>
          </a:solidFill>
        </p:grpSpPr>
        <p:sp>
          <p:nvSpPr>
            <p:cNvPr id="173097" name="Rectangle 42"/>
            <p:cNvSpPr>
              <a:spLocks noChangeArrowheads="1"/>
            </p:cNvSpPr>
            <p:nvPr/>
          </p:nvSpPr>
          <p:spPr bwMode="auto">
            <a:xfrm>
              <a:off x="340454" y="5676543"/>
              <a:ext cx="2448560" cy="406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76843" name="Straight Connector 43"/>
            <p:cNvCxnSpPr>
              <a:cxnSpLocks noChangeShapeType="1"/>
            </p:cNvCxnSpPr>
            <p:nvPr/>
          </p:nvCxnSpPr>
          <p:spPr bwMode="auto">
            <a:xfrm>
              <a:off x="1314457" y="5667110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4" name="Straight Connector 44"/>
            <p:cNvCxnSpPr>
              <a:cxnSpLocks noChangeShapeType="1"/>
            </p:cNvCxnSpPr>
            <p:nvPr/>
          </p:nvCxnSpPr>
          <p:spPr bwMode="auto">
            <a:xfrm>
              <a:off x="2044645" y="5670277"/>
              <a:ext cx="0" cy="42910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5" name="Straight Connector 45"/>
            <p:cNvCxnSpPr>
              <a:cxnSpLocks noChangeShapeType="1"/>
            </p:cNvCxnSpPr>
            <p:nvPr/>
          </p:nvCxnSpPr>
          <p:spPr bwMode="auto">
            <a:xfrm>
              <a:off x="2773245" y="5675027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3101" name="TextBox 48"/>
            <p:cNvSpPr txBox="1">
              <a:spLocks noChangeArrowheads="1"/>
            </p:cNvSpPr>
            <p:nvPr/>
          </p:nvSpPr>
          <p:spPr bwMode="auto">
            <a:xfrm>
              <a:off x="1312884" y="5688880"/>
              <a:ext cx="729625" cy="3990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2" name="TextBox 49"/>
            <p:cNvSpPr txBox="1">
              <a:spLocks noChangeArrowheads="1"/>
            </p:cNvSpPr>
            <p:nvPr/>
          </p:nvSpPr>
          <p:spPr bwMode="auto">
            <a:xfrm>
              <a:off x="2053082" y="5685251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3" name="TextBox 52"/>
            <p:cNvSpPr txBox="1">
              <a:spLocks noChangeArrowheads="1"/>
            </p:cNvSpPr>
            <p:nvPr/>
          </p:nvSpPr>
          <p:spPr bwMode="auto">
            <a:xfrm>
              <a:off x="402711" y="5754221"/>
              <a:ext cx="822661" cy="246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</p:grpSp>
      <p:sp>
        <p:nvSpPr>
          <p:cNvPr id="185376" name="Rectangle 56"/>
          <p:cNvSpPr>
            <a:spLocks noChangeArrowheads="1"/>
          </p:cNvSpPr>
          <p:nvPr/>
        </p:nvSpPr>
        <p:spPr bwMode="auto">
          <a:xfrm>
            <a:off x="5711826" y="2959100"/>
            <a:ext cx="265906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34" name="Straight Connector 60"/>
          <p:cNvCxnSpPr>
            <a:cxnSpLocks noChangeShapeType="1"/>
          </p:cNvCxnSpPr>
          <p:nvPr/>
        </p:nvCxnSpPr>
        <p:spPr bwMode="auto">
          <a:xfrm>
            <a:off x="5935663" y="2954339"/>
            <a:ext cx="0" cy="427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35" name="Straight Connector 61"/>
          <p:cNvCxnSpPr>
            <a:cxnSpLocks noChangeShapeType="1"/>
          </p:cNvCxnSpPr>
          <p:nvPr/>
        </p:nvCxnSpPr>
        <p:spPr bwMode="auto">
          <a:xfrm>
            <a:off x="7902575" y="2938464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9" name="TextBox 64"/>
          <p:cNvSpPr txBox="1">
            <a:spLocks noChangeArrowheads="1"/>
          </p:cNvSpPr>
          <p:nvPr/>
        </p:nvSpPr>
        <p:spPr bwMode="auto">
          <a:xfrm>
            <a:off x="6307139" y="3040063"/>
            <a:ext cx="11890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80" name="TextBox 65"/>
          <p:cNvSpPr txBox="1">
            <a:spLocks noChangeArrowheads="1"/>
          </p:cNvSpPr>
          <p:nvPr/>
        </p:nvSpPr>
        <p:spPr bwMode="auto">
          <a:xfrm>
            <a:off x="7875589" y="3059113"/>
            <a:ext cx="515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81" name="Text Box 9"/>
          <p:cNvSpPr txBox="1">
            <a:spLocks noChangeArrowheads="1"/>
          </p:cNvSpPr>
          <p:nvPr/>
        </p:nvSpPr>
        <p:spPr bwMode="auto">
          <a:xfrm>
            <a:off x="5619751" y="26590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82" name="Line 10"/>
          <p:cNvSpPr>
            <a:spLocks noChangeShapeType="1"/>
          </p:cNvSpPr>
          <p:nvPr/>
        </p:nvSpPr>
        <p:spPr bwMode="auto">
          <a:xfrm>
            <a:off x="5824538" y="28876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83" name="Rectangle 67"/>
          <p:cNvSpPr>
            <a:spLocks noChangeArrowheads="1"/>
          </p:cNvSpPr>
          <p:nvPr/>
        </p:nvSpPr>
        <p:spPr bwMode="auto">
          <a:xfrm>
            <a:off x="4953001" y="2963863"/>
            <a:ext cx="73501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41" name="Straight Connector 68"/>
          <p:cNvCxnSpPr>
            <a:cxnSpLocks noChangeShapeType="1"/>
          </p:cNvCxnSpPr>
          <p:nvPr/>
        </p:nvCxnSpPr>
        <p:spPr bwMode="auto">
          <a:xfrm>
            <a:off x="5321300" y="2962275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0315723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1" y="1600200"/>
            <a:ext cx="3922713" cy="4648200"/>
          </a:xfrm>
        </p:spPr>
        <p:txBody>
          <a:bodyPr/>
          <a:lstStyle/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 </a:t>
            </a:r>
            <a:r>
              <a:rPr lang="en-US" dirty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1" y="1600200"/>
            <a:ext cx="4054475" cy="4648200"/>
          </a:xfrm>
        </p:spPr>
        <p:txBody>
          <a:bodyPr/>
          <a:lstStyle/>
          <a:p>
            <a:pPr marL="457200" indent="-457200"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6.5 link virtualization: MPLS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3729363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25" y="193676"/>
            <a:ext cx="7772400" cy="9445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Multiprotocol label switching (MPLS)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25" y="1336675"/>
            <a:ext cx="77724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dirty="0">
                <a:latin typeface="Gill Sans MT" charset="0"/>
                <a:cs typeface="+mn-cs"/>
              </a:rPr>
              <a:t>initial goal: high-speed IP forwarding using fixed length label (instead of IP address) 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fast lookup using fixed length identifier (rather than shortest prefix matching)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borrowing ideas from Virtual Circuit (VC) approach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but IP datagram still keeps IP address!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88421" name="Freeform 4"/>
          <p:cNvSpPr>
            <a:spLocks/>
          </p:cNvSpPr>
          <p:nvPr/>
        </p:nvSpPr>
        <p:spPr bwMode="auto">
          <a:xfrm>
            <a:off x="3576639" y="4695826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2230439" y="4068763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2243138" y="4073525"/>
            <a:ext cx="189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PPP or Ethernet </a:t>
            </a:r>
          </a:p>
          <a:p>
            <a:pPr algn="ctr"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header</a:t>
            </a: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5900738" y="41957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IP header</a:t>
            </a:r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4111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5765800" y="4051301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7112000" y="4052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1" name="Text Box 12"/>
          <p:cNvSpPr txBox="1">
            <a:spLocks noChangeArrowheads="1"/>
          </p:cNvSpPr>
          <p:nvPr/>
        </p:nvSpPr>
        <p:spPr bwMode="auto">
          <a:xfrm>
            <a:off x="7142163" y="4205288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remainder of link-layer frame</a:t>
            </a:r>
          </a:p>
        </p:txBody>
      </p:sp>
      <p:sp>
        <p:nvSpPr>
          <p:cNvPr id="78862" name="Rectangle 25"/>
          <p:cNvSpPr>
            <a:spLocks noChangeArrowheads="1"/>
          </p:cNvSpPr>
          <p:nvPr/>
        </p:nvSpPr>
        <p:spPr bwMode="auto">
          <a:xfrm>
            <a:off x="4100514" y="4054476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63" name="Text Box 7"/>
          <p:cNvSpPr txBox="1">
            <a:spLocks noChangeArrowheads="1"/>
          </p:cNvSpPr>
          <p:nvPr/>
        </p:nvSpPr>
        <p:spPr bwMode="auto">
          <a:xfrm>
            <a:off x="4135438" y="4213226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i="0" dirty="0">
                <a:solidFill>
                  <a:srgbClr val="FFFFFF"/>
                </a:solidFill>
                <a:latin typeface="Arial" charset="0"/>
                <a:cs typeface="+mn-cs"/>
              </a:rPr>
              <a:t>MPLS header</a:t>
            </a:r>
          </a:p>
        </p:txBody>
      </p:sp>
      <p:sp>
        <p:nvSpPr>
          <p:cNvPr id="78864" name="Rectangle 27"/>
          <p:cNvSpPr>
            <a:spLocks noChangeArrowheads="1"/>
          </p:cNvSpPr>
          <p:nvPr/>
        </p:nvSpPr>
        <p:spPr bwMode="auto">
          <a:xfrm>
            <a:off x="3679826" y="5440363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8865" name="Text Box 28"/>
          <p:cNvSpPr txBox="1">
            <a:spLocks noChangeArrowheads="1"/>
          </p:cNvSpPr>
          <p:nvPr/>
        </p:nvSpPr>
        <p:spPr bwMode="auto">
          <a:xfrm>
            <a:off x="4192588" y="5608638"/>
            <a:ext cx="6667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label</a:t>
            </a:r>
          </a:p>
        </p:txBody>
      </p:sp>
      <p:sp>
        <p:nvSpPr>
          <p:cNvPr id="78866" name="Text Box 29"/>
          <p:cNvSpPr txBox="1">
            <a:spLocks noChangeArrowheads="1"/>
          </p:cNvSpPr>
          <p:nvPr/>
        </p:nvSpPr>
        <p:spPr bwMode="auto">
          <a:xfrm>
            <a:off x="5375275" y="5616576"/>
            <a:ext cx="5778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Exp</a:t>
            </a:r>
          </a:p>
        </p:txBody>
      </p:sp>
      <p:sp>
        <p:nvSpPr>
          <p:cNvPr id="78867" name="Text Box 30"/>
          <p:cNvSpPr txBox="1">
            <a:spLocks noChangeArrowheads="1"/>
          </p:cNvSpPr>
          <p:nvPr/>
        </p:nvSpPr>
        <p:spPr bwMode="auto">
          <a:xfrm>
            <a:off x="5932488" y="5624513"/>
            <a:ext cx="336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78868" name="Text Box 31"/>
          <p:cNvSpPr txBox="1">
            <a:spLocks noChangeArrowheads="1"/>
          </p:cNvSpPr>
          <p:nvPr/>
        </p:nvSpPr>
        <p:spPr bwMode="auto">
          <a:xfrm>
            <a:off x="6202363" y="5621338"/>
            <a:ext cx="590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FFFFFF"/>
                </a:solidFill>
                <a:latin typeface="Arial" charset="0"/>
                <a:cs typeface="+mn-cs"/>
              </a:rPr>
              <a:t>TTL</a:t>
            </a:r>
          </a:p>
        </p:txBody>
      </p:sp>
      <p:sp>
        <p:nvSpPr>
          <p:cNvPr id="78869" name="Line 32"/>
          <p:cNvSpPr>
            <a:spLocks noChangeShapeType="1"/>
          </p:cNvSpPr>
          <p:nvPr/>
        </p:nvSpPr>
        <p:spPr bwMode="auto">
          <a:xfrm>
            <a:off x="5411788" y="5449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0" name="Line 33"/>
          <p:cNvSpPr>
            <a:spLocks noChangeShapeType="1"/>
          </p:cNvSpPr>
          <p:nvPr/>
        </p:nvSpPr>
        <p:spPr bwMode="auto">
          <a:xfrm>
            <a:off x="5981700" y="5470526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1" name="Line 34"/>
          <p:cNvSpPr>
            <a:spLocks noChangeShapeType="1"/>
          </p:cNvSpPr>
          <p:nvPr/>
        </p:nvSpPr>
        <p:spPr bwMode="auto">
          <a:xfrm>
            <a:off x="6251575" y="54657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2" name="Text Box 35"/>
          <p:cNvSpPr txBox="1">
            <a:spLocks noChangeArrowheads="1"/>
          </p:cNvSpPr>
          <p:nvPr/>
        </p:nvSpPr>
        <p:spPr bwMode="auto">
          <a:xfrm>
            <a:off x="4351339" y="61166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20</a:t>
            </a:r>
          </a:p>
        </p:txBody>
      </p:sp>
      <p:sp>
        <p:nvSpPr>
          <p:cNvPr id="78873" name="Text Box 36"/>
          <p:cNvSpPr txBox="1">
            <a:spLocks noChangeArrowheads="1"/>
          </p:cNvSpPr>
          <p:nvPr/>
        </p:nvSpPr>
        <p:spPr bwMode="auto">
          <a:xfrm>
            <a:off x="5522913" y="61118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78874" name="Text Box 37"/>
          <p:cNvSpPr txBox="1">
            <a:spLocks noChangeArrowheads="1"/>
          </p:cNvSpPr>
          <p:nvPr/>
        </p:nvSpPr>
        <p:spPr bwMode="auto">
          <a:xfrm>
            <a:off x="5949951" y="6108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78875" name="Text Box 38"/>
          <p:cNvSpPr txBox="1">
            <a:spLocks noChangeArrowheads="1"/>
          </p:cNvSpPr>
          <p:nvPr/>
        </p:nvSpPr>
        <p:spPr bwMode="auto">
          <a:xfrm>
            <a:off x="6389688" y="61039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  <a:latin typeface="Arial" charset="0"/>
                <a:cs typeface="+mn-cs"/>
              </a:rPr>
              <a:t>5</a:t>
            </a:r>
          </a:p>
        </p:txBody>
      </p:sp>
      <p:pic>
        <p:nvPicPr>
          <p:cNvPr id="18844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868364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1680058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capable routers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1" y="1600200"/>
            <a:ext cx="83359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a.k.a. label-switched router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forward packets to outgoing interface based only on label value (</a:t>
            </a:r>
            <a:r>
              <a:rPr lang="en-US" i="1" dirty="0">
                <a:latin typeface="Gill Sans MT" charset="0"/>
                <a:cs typeface="+mn-cs"/>
              </a:rPr>
              <a:t>don</a:t>
            </a:r>
            <a:r>
              <a:rPr lang="ja-JP" altLang="en-US" i="1" dirty="0">
                <a:latin typeface="Gill Sans MT" charset="0"/>
                <a:cs typeface="+mn-cs"/>
              </a:rPr>
              <a:t>’</a:t>
            </a:r>
            <a:r>
              <a:rPr lang="en-US" i="1" dirty="0">
                <a:latin typeface="Gill Sans MT" charset="0"/>
                <a:cs typeface="+mn-cs"/>
              </a:rPr>
              <a:t>t inspect IP address</a:t>
            </a:r>
            <a:r>
              <a:rPr lang="en-US" dirty="0">
                <a:latin typeface="Gill Sans MT" charset="0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MPLS forwarding table distinct from IP forwarding tables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flexibility:  </a:t>
            </a:r>
            <a:r>
              <a:rPr lang="en-US" dirty="0">
                <a:latin typeface="Gill Sans MT" charset="0"/>
                <a:cs typeface="+mn-cs"/>
              </a:rPr>
              <a:t>MPLS forwarding decisions can </a:t>
            </a:r>
            <a:r>
              <a:rPr lang="en-US" i="1" dirty="0">
                <a:latin typeface="Gill Sans MT" charset="0"/>
                <a:cs typeface="+mn-cs"/>
              </a:rPr>
              <a:t>differ</a:t>
            </a:r>
            <a:r>
              <a:rPr lang="en-US" dirty="0">
                <a:latin typeface="Gill Sans MT" charset="0"/>
                <a:cs typeface="+mn-cs"/>
              </a:rPr>
              <a:t> from those of IP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use destination </a:t>
            </a:r>
            <a:r>
              <a:rPr lang="en-US" i="1" dirty="0">
                <a:latin typeface="Gill Sans MT" charset="0"/>
              </a:rPr>
              <a:t>and</a:t>
            </a:r>
            <a:r>
              <a:rPr lang="en-US" dirty="0">
                <a:latin typeface="Gill Sans MT" charset="0"/>
              </a:rPr>
              <a:t> source addresses to route flows to same destination differently (traffic engineering)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re-route flows quickly if link fails: pre-computed backup paths (useful for VoIP)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90469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1" y="1020764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6129585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5" name="Group 6"/>
          <p:cNvGrpSpPr>
            <a:grpSpLocks/>
          </p:cNvGrpSpPr>
          <p:nvPr/>
        </p:nvGrpSpPr>
        <p:grpSpPr bwMode="auto">
          <a:xfrm>
            <a:off x="7319963" y="3236914"/>
            <a:ext cx="766762" cy="433387"/>
            <a:chOff x="3600" y="219"/>
            <a:chExt cx="360" cy="175"/>
          </a:xfrm>
        </p:grpSpPr>
        <p:sp>
          <p:nvSpPr>
            <p:cNvPr id="81062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63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4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5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66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8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72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3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4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83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6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6" name="Group 20"/>
          <p:cNvGrpSpPr>
            <a:grpSpLocks/>
          </p:cNvGrpSpPr>
          <p:nvPr/>
        </p:nvGrpSpPr>
        <p:grpSpPr bwMode="auto">
          <a:xfrm>
            <a:off x="5494338" y="3232150"/>
            <a:ext cx="766762" cy="433388"/>
            <a:chOff x="3600" y="219"/>
            <a:chExt cx="360" cy="175"/>
          </a:xfrm>
        </p:grpSpPr>
        <p:sp>
          <p:nvSpPr>
            <p:cNvPr id="81049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50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1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2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53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69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59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0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1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70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56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7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8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7" name="Group 34"/>
          <p:cNvGrpSpPr>
            <a:grpSpLocks/>
          </p:cNvGrpSpPr>
          <p:nvPr/>
        </p:nvGrpSpPr>
        <p:grpSpPr bwMode="auto">
          <a:xfrm>
            <a:off x="5848351" y="2214564"/>
            <a:ext cx="766763" cy="433387"/>
            <a:chOff x="3600" y="219"/>
            <a:chExt cx="360" cy="175"/>
          </a:xfrm>
        </p:grpSpPr>
        <p:sp>
          <p:nvSpPr>
            <p:cNvPr id="81036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37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8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9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40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56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46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7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8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57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43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4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5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8" name="Group 48"/>
          <p:cNvGrpSpPr>
            <a:grpSpLocks/>
          </p:cNvGrpSpPr>
          <p:nvPr/>
        </p:nvGrpSpPr>
        <p:grpSpPr bwMode="auto">
          <a:xfrm>
            <a:off x="4421188" y="2209800"/>
            <a:ext cx="766762" cy="433388"/>
            <a:chOff x="3600" y="219"/>
            <a:chExt cx="360" cy="175"/>
          </a:xfrm>
        </p:grpSpPr>
        <p:sp>
          <p:nvSpPr>
            <p:cNvPr id="81023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24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5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6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27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43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33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4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5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44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30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1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2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9" name="Group 62"/>
          <p:cNvGrpSpPr>
            <a:grpSpLocks/>
          </p:cNvGrpSpPr>
          <p:nvPr/>
        </p:nvGrpSpPr>
        <p:grpSpPr bwMode="auto">
          <a:xfrm>
            <a:off x="2901951" y="1503364"/>
            <a:ext cx="766763" cy="433387"/>
            <a:chOff x="589" y="1281"/>
            <a:chExt cx="483" cy="273"/>
          </a:xfrm>
        </p:grpSpPr>
        <p:sp>
          <p:nvSpPr>
            <p:cNvPr id="81010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11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2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3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14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30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20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1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2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31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17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8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9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05" name="Line 76"/>
          <p:cNvSpPr>
            <a:spLocks noChangeShapeType="1"/>
          </p:cNvSpPr>
          <p:nvPr/>
        </p:nvSpPr>
        <p:spPr bwMode="auto">
          <a:xfrm>
            <a:off x="3671888" y="1746251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6" name="Line 77"/>
          <p:cNvSpPr>
            <a:spLocks noChangeShapeType="1"/>
          </p:cNvSpPr>
          <p:nvPr/>
        </p:nvSpPr>
        <p:spPr bwMode="auto">
          <a:xfrm flipV="1">
            <a:off x="3719514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7" name="Line 78"/>
          <p:cNvSpPr>
            <a:spLocks noChangeShapeType="1"/>
          </p:cNvSpPr>
          <p:nvPr/>
        </p:nvSpPr>
        <p:spPr bwMode="auto">
          <a:xfrm flipV="1">
            <a:off x="5186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8" name="Line 79"/>
          <p:cNvSpPr>
            <a:spLocks noChangeShapeType="1"/>
          </p:cNvSpPr>
          <p:nvPr/>
        </p:nvSpPr>
        <p:spPr bwMode="auto">
          <a:xfrm>
            <a:off x="5033964" y="2613026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9" name="Line 80"/>
          <p:cNvSpPr>
            <a:spLocks noChangeShapeType="1"/>
          </p:cNvSpPr>
          <p:nvPr/>
        </p:nvSpPr>
        <p:spPr bwMode="auto">
          <a:xfrm>
            <a:off x="6291264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0" name="Line 81"/>
          <p:cNvSpPr>
            <a:spLocks noChangeShapeType="1"/>
          </p:cNvSpPr>
          <p:nvPr/>
        </p:nvSpPr>
        <p:spPr bwMode="auto">
          <a:xfrm>
            <a:off x="6577013" y="2565401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1" name="Line 82"/>
          <p:cNvSpPr>
            <a:spLocks noChangeShapeType="1"/>
          </p:cNvSpPr>
          <p:nvPr/>
        </p:nvSpPr>
        <p:spPr bwMode="auto">
          <a:xfrm>
            <a:off x="8091489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2" name="Text Box 84"/>
          <p:cNvSpPr txBox="1">
            <a:spLocks noChangeArrowheads="1"/>
          </p:cNvSpPr>
          <p:nvPr/>
        </p:nvSpPr>
        <p:spPr bwMode="auto">
          <a:xfrm>
            <a:off x="5676900" y="3648076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0913" name="Text Box 85"/>
          <p:cNvSpPr txBox="1">
            <a:spLocks noChangeArrowheads="1"/>
          </p:cNvSpPr>
          <p:nvPr/>
        </p:nvSpPr>
        <p:spPr bwMode="auto">
          <a:xfrm>
            <a:off x="7599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0914" name="Text Box 86"/>
          <p:cNvSpPr txBox="1">
            <a:spLocks noChangeArrowheads="1"/>
          </p:cNvSpPr>
          <p:nvPr/>
        </p:nvSpPr>
        <p:spPr bwMode="auto">
          <a:xfrm>
            <a:off x="6062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grpSp>
        <p:nvGrpSpPr>
          <p:cNvPr id="192530" name="Group 88"/>
          <p:cNvGrpSpPr>
            <a:grpSpLocks/>
          </p:cNvGrpSpPr>
          <p:nvPr/>
        </p:nvGrpSpPr>
        <p:grpSpPr bwMode="auto">
          <a:xfrm>
            <a:off x="2947988" y="2449514"/>
            <a:ext cx="766762" cy="433387"/>
            <a:chOff x="589" y="1281"/>
            <a:chExt cx="483" cy="273"/>
          </a:xfrm>
        </p:grpSpPr>
        <p:sp>
          <p:nvSpPr>
            <p:cNvPr id="80997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98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99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00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01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17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0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18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04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5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6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16" name="Text Box 102"/>
          <p:cNvSpPr txBox="1">
            <a:spLocks noChangeArrowheads="1"/>
          </p:cNvSpPr>
          <p:nvPr/>
        </p:nvSpPr>
        <p:spPr bwMode="auto">
          <a:xfrm>
            <a:off x="3140075" y="2882901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0917" name="Line 106"/>
          <p:cNvSpPr>
            <a:spLocks noChangeShapeType="1"/>
          </p:cNvSpPr>
          <p:nvPr/>
        </p:nvSpPr>
        <p:spPr bwMode="auto">
          <a:xfrm>
            <a:off x="6619876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8" name="Text Box 108"/>
          <p:cNvSpPr txBox="1">
            <a:spLocks noChangeArrowheads="1"/>
          </p:cNvSpPr>
          <p:nvPr/>
        </p:nvSpPr>
        <p:spPr bwMode="auto">
          <a:xfrm>
            <a:off x="8753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0919" name="Text Box 109"/>
          <p:cNvSpPr txBox="1">
            <a:spLocks noChangeArrowheads="1"/>
          </p:cNvSpPr>
          <p:nvPr/>
        </p:nvSpPr>
        <p:spPr bwMode="auto">
          <a:xfrm>
            <a:off x="3103563" y="1933576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0920" name="Rectangle 147"/>
          <p:cNvSpPr>
            <a:spLocks noGrp="1" noChangeArrowheads="1"/>
          </p:cNvSpPr>
          <p:nvPr>
            <p:ph type="title"/>
          </p:nvPr>
        </p:nvSpPr>
        <p:spPr>
          <a:xfrm>
            <a:off x="2047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grpSp>
        <p:nvGrpSpPr>
          <p:cNvPr id="192536" name="Group 62"/>
          <p:cNvGrpSpPr>
            <a:grpSpLocks/>
          </p:cNvGrpSpPr>
          <p:nvPr/>
        </p:nvGrpSpPr>
        <p:grpSpPr bwMode="auto">
          <a:xfrm>
            <a:off x="5849938" y="2212975"/>
            <a:ext cx="766762" cy="433388"/>
            <a:chOff x="589" y="1281"/>
            <a:chExt cx="483" cy="273"/>
          </a:xfrm>
        </p:grpSpPr>
        <p:sp>
          <p:nvSpPr>
            <p:cNvPr id="8098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8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8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04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9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05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9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7" name="Group 62"/>
          <p:cNvGrpSpPr>
            <a:grpSpLocks/>
          </p:cNvGrpSpPr>
          <p:nvPr/>
        </p:nvGrpSpPr>
        <p:grpSpPr bwMode="auto">
          <a:xfrm>
            <a:off x="7324726" y="3238500"/>
            <a:ext cx="766763" cy="433388"/>
            <a:chOff x="589" y="1281"/>
            <a:chExt cx="483" cy="273"/>
          </a:xfrm>
        </p:grpSpPr>
        <p:sp>
          <p:nvSpPr>
            <p:cNvPr id="80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9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9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8" name="Group 62"/>
          <p:cNvGrpSpPr>
            <a:grpSpLocks/>
          </p:cNvGrpSpPr>
          <p:nvPr/>
        </p:nvGrpSpPr>
        <p:grpSpPr bwMode="auto">
          <a:xfrm>
            <a:off x="4418013" y="2206625"/>
            <a:ext cx="766762" cy="433388"/>
            <a:chOff x="589" y="1281"/>
            <a:chExt cx="483" cy="273"/>
          </a:xfrm>
        </p:grpSpPr>
        <p:sp>
          <p:nvSpPr>
            <p:cNvPr id="80958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59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0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1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62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78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6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79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65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6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7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9" name="Group 62"/>
          <p:cNvGrpSpPr>
            <a:grpSpLocks/>
          </p:cNvGrpSpPr>
          <p:nvPr/>
        </p:nvGrpSpPr>
        <p:grpSpPr bwMode="auto">
          <a:xfrm>
            <a:off x="5499101" y="3230564"/>
            <a:ext cx="766763" cy="433387"/>
            <a:chOff x="589" y="1281"/>
            <a:chExt cx="483" cy="273"/>
          </a:xfrm>
        </p:grpSpPr>
        <p:sp>
          <p:nvSpPr>
            <p:cNvPr id="80945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46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7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8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49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6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55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6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7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6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52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3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4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0" name="Freeform 1"/>
          <p:cNvSpPr>
            <a:spLocks/>
          </p:cNvSpPr>
          <p:nvPr/>
        </p:nvSpPr>
        <p:spPr bwMode="auto">
          <a:xfrm>
            <a:off x="3729038" y="1644651"/>
            <a:ext cx="4927600" cy="171767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2541" name="Freeform 149"/>
          <p:cNvSpPr>
            <a:spLocks/>
          </p:cNvSpPr>
          <p:nvPr/>
        </p:nvSpPr>
        <p:spPr bwMode="auto">
          <a:xfrm>
            <a:off x="3576639" y="2528889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2542" name="Group 62"/>
          <p:cNvGrpSpPr>
            <a:grpSpLocks/>
          </p:cNvGrpSpPr>
          <p:nvPr/>
        </p:nvGrpSpPr>
        <p:grpSpPr bwMode="auto">
          <a:xfrm>
            <a:off x="8223251" y="4375150"/>
            <a:ext cx="766763" cy="433388"/>
            <a:chOff x="589" y="1281"/>
            <a:chExt cx="483" cy="273"/>
          </a:xfrm>
        </p:grpSpPr>
        <p:sp>
          <p:nvSpPr>
            <p:cNvPr id="80932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33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4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5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36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5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42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3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4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5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39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0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1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3" name="TextBox 2"/>
          <p:cNvSpPr txBox="1">
            <a:spLocks noChangeArrowheads="1"/>
          </p:cNvSpPr>
          <p:nvPr/>
        </p:nvSpPr>
        <p:spPr bwMode="auto">
          <a:xfrm>
            <a:off x="8988425" y="4413250"/>
            <a:ext cx="106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2544" name="Rectangle 3"/>
          <p:cNvSpPr txBox="1">
            <a:spLocks noChangeArrowheads="1"/>
          </p:cNvSpPr>
          <p:nvPr/>
        </p:nvSpPr>
        <p:spPr bwMode="auto">
          <a:xfrm>
            <a:off x="2057401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2545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960439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1" name="Text Box 87"/>
          <p:cNvSpPr txBox="1">
            <a:spLocks noChangeArrowheads="1"/>
          </p:cNvSpPr>
          <p:nvPr/>
        </p:nvSpPr>
        <p:spPr bwMode="auto">
          <a:xfrm>
            <a:off x="4398963" y="2584451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56699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68" name="Freeform 92"/>
          <p:cNvSpPr>
            <a:spLocks/>
          </p:cNvSpPr>
          <p:nvPr/>
        </p:nvSpPr>
        <p:spPr bwMode="auto">
          <a:xfrm>
            <a:off x="7180264" y="2616200"/>
            <a:ext cx="2308225" cy="3028950"/>
          </a:xfrm>
          <a:custGeom>
            <a:avLst/>
            <a:gdLst>
              <a:gd name="T0" fmla="*/ 0 w 1454"/>
              <a:gd name="T1" fmla="*/ 2743200 h 1908"/>
              <a:gd name="T2" fmla="*/ 31750 w 1454"/>
              <a:gd name="T3" fmla="*/ 2668588 h 1908"/>
              <a:gd name="T4" fmla="*/ 446088 w 1454"/>
              <a:gd name="T5" fmla="*/ 0 h 1908"/>
              <a:gd name="T6" fmla="*/ 1978025 w 1454"/>
              <a:gd name="T7" fmla="*/ 477838 h 1908"/>
              <a:gd name="T8" fmla="*/ 2308225 w 1454"/>
              <a:gd name="T9" fmla="*/ 2370138 h 1908"/>
              <a:gd name="T10" fmla="*/ 393700 w 1454"/>
              <a:gd name="T11" fmla="*/ 3028950 h 1908"/>
              <a:gd name="T12" fmla="*/ 0 w 1454"/>
              <a:gd name="T13" fmla="*/ 2743200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76" name="Picture 8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4" y="887414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6" y="100013"/>
            <a:ext cx="82518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Where is the link layer implemented?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22463" y="1243013"/>
            <a:ext cx="4075112" cy="465931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in each and every host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link layer implemented in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adaptor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(aka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network interface card</a:t>
            </a:r>
            <a:r>
              <a:rPr lang="en-US" sz="2400" dirty="0">
                <a:latin typeface="Gill Sans MT" charset="0"/>
                <a:cs typeface="+mn-cs"/>
              </a:rPr>
              <a:t> NIC) or on a chip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 card, 802.11 card; Ethernet chipset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implements link, physical layer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attaches into host’s system buses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combination of hardware, software, firmware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8200" name="Rectangle 42"/>
          <p:cNvSpPr>
            <a:spLocks noChangeArrowheads="1"/>
          </p:cNvSpPr>
          <p:nvPr/>
        </p:nvSpPr>
        <p:spPr bwMode="auto">
          <a:xfrm>
            <a:off x="7653339" y="2614614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1" name="Rectangle 44"/>
          <p:cNvSpPr>
            <a:spLocks noChangeArrowheads="1"/>
          </p:cNvSpPr>
          <p:nvPr/>
        </p:nvSpPr>
        <p:spPr bwMode="auto">
          <a:xfrm>
            <a:off x="8102600" y="4552951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2" name="Rectangle 45"/>
          <p:cNvSpPr>
            <a:spLocks noChangeArrowheads="1"/>
          </p:cNvSpPr>
          <p:nvPr/>
        </p:nvSpPr>
        <p:spPr bwMode="auto">
          <a:xfrm>
            <a:off x="8102601" y="3965576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dirty="0">
                <a:cs typeface="+mn-cs"/>
              </a:rPr>
              <a:t>controller</a:t>
            </a:r>
          </a:p>
        </p:txBody>
      </p:sp>
      <p:sp>
        <p:nvSpPr>
          <p:cNvPr id="8203" name="Text Box 46"/>
          <p:cNvSpPr txBox="1">
            <a:spLocks noChangeArrowheads="1"/>
          </p:cNvSpPr>
          <p:nvPr/>
        </p:nvSpPr>
        <p:spPr bwMode="auto">
          <a:xfrm>
            <a:off x="7904506" y="4562476"/>
            <a:ext cx="10454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physical</a:t>
            </a:r>
          </a:p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transmission</a:t>
            </a:r>
          </a:p>
        </p:txBody>
      </p:sp>
      <p:sp>
        <p:nvSpPr>
          <p:cNvPr id="54283" name="Freeform 47"/>
          <p:cNvSpPr>
            <a:spLocks/>
          </p:cNvSpPr>
          <p:nvPr/>
        </p:nvSpPr>
        <p:spPr bwMode="auto">
          <a:xfrm>
            <a:off x="8154989" y="3484564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8020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 flipV="1">
            <a:off x="8415338" y="3665539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7" name="Rectangle 50"/>
          <p:cNvSpPr>
            <a:spLocks noChangeArrowheads="1"/>
          </p:cNvSpPr>
          <p:nvPr/>
        </p:nvSpPr>
        <p:spPr bwMode="auto">
          <a:xfrm>
            <a:off x="7908926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dirty="0">
                <a:cs typeface="+mn-cs"/>
              </a:rPr>
              <a:t>cpu</a:t>
            </a:r>
          </a:p>
        </p:txBody>
      </p:sp>
      <p:sp>
        <p:nvSpPr>
          <p:cNvPr id="8208" name="Rectangle 51"/>
          <p:cNvSpPr>
            <a:spLocks noChangeArrowheads="1"/>
          </p:cNvSpPr>
          <p:nvPr/>
        </p:nvSpPr>
        <p:spPr bwMode="auto">
          <a:xfrm>
            <a:off x="8728076" y="2968626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dirty="0">
                <a:cs typeface="+mn-cs"/>
              </a:rPr>
              <a:t>memory</a:t>
            </a:r>
          </a:p>
        </p:txBody>
      </p:sp>
      <p:sp>
        <p:nvSpPr>
          <p:cNvPr id="8209" name="Line 52"/>
          <p:cNvSpPr>
            <a:spLocks noChangeShapeType="1"/>
          </p:cNvSpPr>
          <p:nvPr/>
        </p:nvSpPr>
        <p:spPr bwMode="auto">
          <a:xfrm flipH="1" flipV="1">
            <a:off x="8212139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Line 53"/>
          <p:cNvSpPr>
            <a:spLocks noChangeShapeType="1"/>
          </p:cNvSpPr>
          <p:nvPr/>
        </p:nvSpPr>
        <p:spPr bwMode="auto">
          <a:xfrm flipH="1" flipV="1">
            <a:off x="9085264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1" name="Text Box 54"/>
          <p:cNvSpPr txBox="1">
            <a:spLocks noChangeArrowheads="1"/>
          </p:cNvSpPr>
          <p:nvPr/>
        </p:nvSpPr>
        <p:spPr bwMode="auto">
          <a:xfrm>
            <a:off x="9532939" y="3786189"/>
            <a:ext cx="8867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host 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bus 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(e.g., PCI)</a:t>
            </a:r>
          </a:p>
        </p:txBody>
      </p:sp>
      <p:sp>
        <p:nvSpPr>
          <p:cNvPr id="8212" name="Line 55"/>
          <p:cNvSpPr>
            <a:spLocks noChangeShapeType="1"/>
          </p:cNvSpPr>
          <p:nvPr/>
        </p:nvSpPr>
        <p:spPr bwMode="auto">
          <a:xfrm flipH="1">
            <a:off x="8415338" y="4273551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3" name="Line 56"/>
          <p:cNvSpPr>
            <a:spLocks noChangeShapeType="1"/>
          </p:cNvSpPr>
          <p:nvPr/>
        </p:nvSpPr>
        <p:spPr bwMode="auto">
          <a:xfrm>
            <a:off x="8413750" y="4806951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Line 57"/>
          <p:cNvSpPr>
            <a:spLocks noChangeShapeType="1"/>
          </p:cNvSpPr>
          <p:nvPr/>
        </p:nvSpPr>
        <p:spPr bwMode="auto">
          <a:xfrm flipH="1" flipV="1">
            <a:off x="9210675" y="3662364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5" name="Text Box 58"/>
          <p:cNvSpPr txBox="1">
            <a:spLocks noChangeArrowheads="1"/>
          </p:cNvSpPr>
          <p:nvPr/>
        </p:nvSpPr>
        <p:spPr bwMode="auto">
          <a:xfrm>
            <a:off x="8820151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network adapter</a:t>
            </a:r>
          </a:p>
          <a:p>
            <a:pPr eaLnBrk="1" hangingPunct="1">
              <a:defRPr/>
            </a:pPr>
            <a:r>
              <a:rPr lang="en-US" sz="1200" dirty="0">
                <a:latin typeface="Arial" charset="0"/>
                <a:cs typeface="+mn-cs"/>
              </a:rPr>
              <a:t>card</a:t>
            </a:r>
          </a:p>
        </p:txBody>
      </p:sp>
      <p:sp>
        <p:nvSpPr>
          <p:cNvPr id="8216" name="Line 59"/>
          <p:cNvSpPr>
            <a:spLocks noChangeShapeType="1"/>
          </p:cNvSpPr>
          <p:nvPr/>
        </p:nvSpPr>
        <p:spPr bwMode="auto">
          <a:xfrm flipH="1" flipV="1">
            <a:off x="9028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7" name="Rectangle 43"/>
          <p:cNvSpPr>
            <a:spLocks noChangeArrowheads="1"/>
          </p:cNvSpPr>
          <p:nvPr/>
        </p:nvSpPr>
        <p:spPr bwMode="auto">
          <a:xfrm>
            <a:off x="7875588" y="3854451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6611939" y="2743200"/>
            <a:ext cx="1470025" cy="2065338"/>
            <a:chOff x="2689" y="1728"/>
            <a:chExt cx="926" cy="1301"/>
          </a:xfrm>
        </p:grpSpPr>
        <p:sp>
          <p:nvSpPr>
            <p:cNvPr id="54303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4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6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7" name="Text Box 65"/>
            <p:cNvSpPr txBox="1">
              <a:spLocks noChangeArrowheads="1"/>
            </p:cNvSpPr>
            <p:nvPr/>
          </p:nvSpPr>
          <p:spPr bwMode="auto">
            <a:xfrm>
              <a:off x="2689" y="1728"/>
              <a:ext cx="57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link</a:t>
              </a:r>
            </a:p>
          </p:txBody>
        </p:sp>
        <p:sp>
          <p:nvSpPr>
            <p:cNvPr id="8228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9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0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1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2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3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4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5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6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200" i="0" dirty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sz="1200" i="0" dirty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8237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8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9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0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1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2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3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4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5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219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1" y="1122363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20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17626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4300" name="Group 89"/>
          <p:cNvGrpSpPr>
            <a:grpSpLocks/>
          </p:cNvGrpSpPr>
          <p:nvPr/>
        </p:nvGrpSpPr>
        <p:grpSpPr bwMode="auto">
          <a:xfrm>
            <a:off x="6586538" y="5251451"/>
            <a:ext cx="1109662" cy="1095375"/>
            <a:chOff x="-44" y="1473"/>
            <a:chExt cx="981" cy="1105"/>
          </a:xfrm>
        </p:grpSpPr>
        <p:pic>
          <p:nvPicPr>
            <p:cNvPr id="54301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821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3" name="Group 6"/>
          <p:cNvGrpSpPr>
            <a:grpSpLocks/>
          </p:cNvGrpSpPr>
          <p:nvPr/>
        </p:nvGrpSpPr>
        <p:grpSpPr bwMode="auto">
          <a:xfrm>
            <a:off x="7319963" y="3236914"/>
            <a:ext cx="766762" cy="433387"/>
            <a:chOff x="3600" y="219"/>
            <a:chExt cx="360" cy="175"/>
          </a:xfrm>
        </p:grpSpPr>
        <p:sp>
          <p:nvSpPr>
            <p:cNvPr id="8204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5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5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93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5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94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4" name="Group 20"/>
          <p:cNvGrpSpPr>
            <a:grpSpLocks/>
          </p:cNvGrpSpPr>
          <p:nvPr/>
        </p:nvGrpSpPr>
        <p:grpSpPr bwMode="auto">
          <a:xfrm>
            <a:off x="5494338" y="3232150"/>
            <a:ext cx="766762" cy="433388"/>
            <a:chOff x="3600" y="219"/>
            <a:chExt cx="360" cy="175"/>
          </a:xfrm>
        </p:grpSpPr>
        <p:sp>
          <p:nvSpPr>
            <p:cNvPr id="8203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3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4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80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4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81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5" name="Group 34"/>
          <p:cNvGrpSpPr>
            <a:grpSpLocks/>
          </p:cNvGrpSpPr>
          <p:nvPr/>
        </p:nvGrpSpPr>
        <p:grpSpPr bwMode="auto">
          <a:xfrm>
            <a:off x="5848351" y="2214564"/>
            <a:ext cx="766763" cy="433387"/>
            <a:chOff x="3600" y="219"/>
            <a:chExt cx="360" cy="175"/>
          </a:xfrm>
        </p:grpSpPr>
        <p:sp>
          <p:nvSpPr>
            <p:cNvPr id="8202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2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2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67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3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68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6" name="Group 48"/>
          <p:cNvGrpSpPr>
            <a:grpSpLocks/>
          </p:cNvGrpSpPr>
          <p:nvPr/>
        </p:nvGrpSpPr>
        <p:grpSpPr bwMode="auto">
          <a:xfrm>
            <a:off x="4421188" y="2209800"/>
            <a:ext cx="766762" cy="433388"/>
            <a:chOff x="3600" y="219"/>
            <a:chExt cx="360" cy="175"/>
          </a:xfrm>
        </p:grpSpPr>
        <p:sp>
          <p:nvSpPr>
            <p:cNvPr id="8201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1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1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54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2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55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1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7" name="Group 62"/>
          <p:cNvGrpSpPr>
            <a:grpSpLocks/>
          </p:cNvGrpSpPr>
          <p:nvPr/>
        </p:nvGrpSpPr>
        <p:grpSpPr bwMode="auto">
          <a:xfrm>
            <a:off x="2901951" y="1503364"/>
            <a:ext cx="766763" cy="433387"/>
            <a:chOff x="589" y="1281"/>
            <a:chExt cx="483" cy="273"/>
          </a:xfrm>
        </p:grpSpPr>
        <p:sp>
          <p:nvSpPr>
            <p:cNvPr id="8199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9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9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0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0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4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00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4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00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29" name="Line 76"/>
          <p:cNvSpPr>
            <a:spLocks noChangeShapeType="1"/>
          </p:cNvSpPr>
          <p:nvPr/>
        </p:nvSpPr>
        <p:spPr bwMode="auto">
          <a:xfrm>
            <a:off x="3671888" y="1746251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0" name="Line 77"/>
          <p:cNvSpPr>
            <a:spLocks noChangeShapeType="1"/>
          </p:cNvSpPr>
          <p:nvPr/>
        </p:nvSpPr>
        <p:spPr bwMode="auto">
          <a:xfrm flipV="1">
            <a:off x="3719514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1" name="Line 78"/>
          <p:cNvSpPr>
            <a:spLocks noChangeShapeType="1"/>
          </p:cNvSpPr>
          <p:nvPr/>
        </p:nvSpPr>
        <p:spPr bwMode="auto">
          <a:xfrm flipV="1">
            <a:off x="5186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2" name="Line 79"/>
          <p:cNvSpPr>
            <a:spLocks noChangeShapeType="1"/>
          </p:cNvSpPr>
          <p:nvPr/>
        </p:nvSpPr>
        <p:spPr bwMode="auto">
          <a:xfrm>
            <a:off x="5033964" y="2613026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3" name="Line 80"/>
          <p:cNvSpPr>
            <a:spLocks noChangeShapeType="1"/>
          </p:cNvSpPr>
          <p:nvPr/>
        </p:nvSpPr>
        <p:spPr bwMode="auto">
          <a:xfrm>
            <a:off x="6291264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4" name="Line 81"/>
          <p:cNvSpPr>
            <a:spLocks noChangeShapeType="1"/>
          </p:cNvSpPr>
          <p:nvPr/>
        </p:nvSpPr>
        <p:spPr bwMode="auto">
          <a:xfrm>
            <a:off x="6577013" y="2565401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5" name="Line 82"/>
          <p:cNvSpPr>
            <a:spLocks noChangeShapeType="1"/>
          </p:cNvSpPr>
          <p:nvPr/>
        </p:nvSpPr>
        <p:spPr bwMode="auto">
          <a:xfrm>
            <a:off x="8091489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6" name="Text Box 84"/>
          <p:cNvSpPr txBox="1">
            <a:spLocks noChangeArrowheads="1"/>
          </p:cNvSpPr>
          <p:nvPr/>
        </p:nvSpPr>
        <p:spPr bwMode="auto">
          <a:xfrm>
            <a:off x="5676900" y="3648076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1937" name="Text Box 85"/>
          <p:cNvSpPr txBox="1">
            <a:spLocks noChangeArrowheads="1"/>
          </p:cNvSpPr>
          <p:nvPr/>
        </p:nvSpPr>
        <p:spPr bwMode="auto">
          <a:xfrm>
            <a:off x="7599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1938" name="Text Box 86"/>
          <p:cNvSpPr txBox="1">
            <a:spLocks noChangeArrowheads="1"/>
          </p:cNvSpPr>
          <p:nvPr/>
        </p:nvSpPr>
        <p:spPr bwMode="auto">
          <a:xfrm>
            <a:off x="6062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1939" name="Text Box 87"/>
          <p:cNvSpPr txBox="1">
            <a:spLocks noChangeArrowheads="1"/>
          </p:cNvSpPr>
          <p:nvPr/>
        </p:nvSpPr>
        <p:spPr bwMode="auto">
          <a:xfrm>
            <a:off x="4398963" y="2584451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4579" name="Group 88"/>
          <p:cNvGrpSpPr>
            <a:grpSpLocks/>
          </p:cNvGrpSpPr>
          <p:nvPr/>
        </p:nvGrpSpPr>
        <p:grpSpPr bwMode="auto">
          <a:xfrm>
            <a:off x="2947988" y="2449514"/>
            <a:ext cx="766762" cy="433387"/>
            <a:chOff x="589" y="1281"/>
            <a:chExt cx="483" cy="273"/>
          </a:xfrm>
        </p:grpSpPr>
        <p:sp>
          <p:nvSpPr>
            <p:cNvPr id="8198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8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8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28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9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29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9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41" name="Text Box 102"/>
          <p:cNvSpPr txBox="1">
            <a:spLocks noChangeArrowheads="1"/>
          </p:cNvSpPr>
          <p:nvPr/>
        </p:nvSpPr>
        <p:spPr bwMode="auto">
          <a:xfrm>
            <a:off x="3140075" y="2882901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1942" name="Line 106"/>
          <p:cNvSpPr>
            <a:spLocks noChangeShapeType="1"/>
          </p:cNvSpPr>
          <p:nvPr/>
        </p:nvSpPr>
        <p:spPr bwMode="auto">
          <a:xfrm>
            <a:off x="6619876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43" name="Text Box 108"/>
          <p:cNvSpPr txBox="1">
            <a:spLocks noChangeArrowheads="1"/>
          </p:cNvSpPr>
          <p:nvPr/>
        </p:nvSpPr>
        <p:spPr bwMode="auto">
          <a:xfrm>
            <a:off x="8753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1944" name="Text Box 109"/>
          <p:cNvSpPr txBox="1">
            <a:spLocks noChangeArrowheads="1"/>
          </p:cNvSpPr>
          <p:nvPr/>
        </p:nvSpPr>
        <p:spPr bwMode="auto">
          <a:xfrm>
            <a:off x="3103563" y="1933576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1945" name="Rectangle 147"/>
          <p:cNvSpPr>
            <a:spLocks noGrp="1" noChangeArrowheads="1"/>
          </p:cNvSpPr>
          <p:nvPr>
            <p:ph type="title"/>
          </p:nvPr>
        </p:nvSpPr>
        <p:spPr>
          <a:xfrm>
            <a:off x="2047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sp>
        <p:nvSpPr>
          <p:cNvPr id="194585" name="Freeform 1"/>
          <p:cNvSpPr>
            <a:spLocks/>
          </p:cNvSpPr>
          <p:nvPr/>
        </p:nvSpPr>
        <p:spPr bwMode="auto">
          <a:xfrm>
            <a:off x="3729038" y="1644650"/>
            <a:ext cx="4927600" cy="1735138"/>
          </a:xfrm>
          <a:custGeom>
            <a:avLst/>
            <a:gdLst>
              <a:gd name="T0" fmla="*/ 0 w 4927600"/>
              <a:gd name="T1" fmla="*/ 0 h 1734711"/>
              <a:gd name="T2" fmla="*/ 1219200 w 4927600"/>
              <a:gd name="T3" fmla="*/ 732240 h 1734711"/>
              <a:gd name="T4" fmla="*/ 2739004 w 4927600"/>
              <a:gd name="T5" fmla="*/ 723839 h 1734711"/>
              <a:gd name="T6" fmla="*/ 4027115 w 4927600"/>
              <a:gd name="T7" fmla="*/ 1736419 h 1734711"/>
              <a:gd name="T8" fmla="*/ 4927600 w 4927600"/>
              <a:gd name="T9" fmla="*/ 1718732 h 1734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4586" name="Freeform 149"/>
          <p:cNvSpPr>
            <a:spLocks/>
          </p:cNvSpPr>
          <p:nvPr/>
        </p:nvSpPr>
        <p:spPr bwMode="auto">
          <a:xfrm>
            <a:off x="3576639" y="2528889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4587" name="Group 62"/>
          <p:cNvGrpSpPr>
            <a:grpSpLocks/>
          </p:cNvGrpSpPr>
          <p:nvPr/>
        </p:nvGrpSpPr>
        <p:grpSpPr bwMode="auto">
          <a:xfrm>
            <a:off x="8223251" y="4375150"/>
            <a:ext cx="766763" cy="433388"/>
            <a:chOff x="589" y="1281"/>
            <a:chExt cx="483" cy="273"/>
          </a:xfrm>
        </p:grpSpPr>
        <p:sp>
          <p:nvSpPr>
            <p:cNvPr id="81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1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1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88" name="TextBox 2"/>
          <p:cNvSpPr txBox="1">
            <a:spLocks noChangeArrowheads="1"/>
          </p:cNvSpPr>
          <p:nvPr/>
        </p:nvSpPr>
        <p:spPr bwMode="auto">
          <a:xfrm>
            <a:off x="9097963" y="4343400"/>
            <a:ext cx="901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IP-only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194589" name="Rectangle 3"/>
          <p:cNvSpPr txBox="1">
            <a:spLocks noChangeArrowheads="1"/>
          </p:cNvSpPr>
          <p:nvPr/>
        </p:nvSpPr>
        <p:spPr bwMode="auto">
          <a:xfrm>
            <a:off x="2057401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511175" algn="l"/>
              </a:tabLst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4590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960439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1" name="Group 34"/>
          <p:cNvGrpSpPr>
            <a:grpSpLocks/>
          </p:cNvGrpSpPr>
          <p:nvPr/>
        </p:nvGrpSpPr>
        <p:grpSpPr bwMode="auto">
          <a:xfrm>
            <a:off x="8237538" y="5159375"/>
            <a:ext cx="766762" cy="433388"/>
            <a:chOff x="3600" y="219"/>
            <a:chExt cx="360" cy="175"/>
          </a:xfrm>
        </p:grpSpPr>
        <p:sp>
          <p:nvSpPr>
            <p:cNvPr id="81958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59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0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1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62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02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68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9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0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03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6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92" name="TextBox 236"/>
          <p:cNvSpPr txBox="1">
            <a:spLocks noChangeArrowheads="1"/>
          </p:cNvSpPr>
          <p:nvPr/>
        </p:nvSpPr>
        <p:spPr bwMode="auto">
          <a:xfrm>
            <a:off x="9070976" y="5121275"/>
            <a:ext cx="1325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MPLS and 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4593" name="Rectangle 3"/>
          <p:cNvSpPr txBox="1">
            <a:spLocks noChangeArrowheads="1"/>
          </p:cNvSpPr>
          <p:nvPr/>
        </p:nvSpPr>
        <p:spPr bwMode="auto">
          <a:xfrm>
            <a:off x="2020888" y="5078413"/>
            <a:ext cx="6389641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MPLS routing: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path to destination can be based on source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and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 destination address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fast reroute: </a:t>
            </a:r>
            <a:r>
              <a:rPr lang="en-US" i="0" dirty="0">
                <a:solidFill>
                  <a:srgbClr val="000000"/>
                </a:solidFill>
                <a:latin typeface="Gill Sans MT" charset="0"/>
              </a:rPr>
              <a:t>precompute backup routes in case of link failure</a:t>
            </a:r>
          </a:p>
        </p:txBody>
      </p:sp>
      <p:sp>
        <p:nvSpPr>
          <p:cNvPr id="194594" name="Oval 3"/>
          <p:cNvSpPr>
            <a:spLocks noChangeArrowheads="1"/>
          </p:cNvSpPr>
          <p:nvPr/>
        </p:nvSpPr>
        <p:spPr bwMode="auto">
          <a:xfrm rot="2263392">
            <a:off x="5092701" y="2000250"/>
            <a:ext cx="161925" cy="11445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1956" name="Straight Connector 5"/>
          <p:cNvCxnSpPr>
            <a:cxnSpLocks noChangeShapeType="1"/>
            <a:stCxn id="194594" idx="0"/>
          </p:cNvCxnSpPr>
          <p:nvPr/>
        </p:nvCxnSpPr>
        <p:spPr bwMode="auto">
          <a:xfrm flipV="1">
            <a:off x="5524500" y="1749425"/>
            <a:ext cx="203200" cy="369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596" name="TextBox 6"/>
          <p:cNvSpPr txBox="1">
            <a:spLocks noChangeArrowheads="1"/>
          </p:cNvSpPr>
          <p:nvPr/>
        </p:nvSpPr>
        <p:spPr bwMode="auto">
          <a:xfrm>
            <a:off x="5659438" y="1331913"/>
            <a:ext cx="474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entry router (R4)  can use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different</a:t>
            </a: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 MPLS routes to A based, e.g., on source address</a:t>
            </a:r>
          </a:p>
        </p:txBody>
      </p:sp>
      <p:sp>
        <p:nvSpPr>
          <p:cNvPr id="1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1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1830300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signaling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76" y="1392238"/>
            <a:ext cx="8335963" cy="135096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modify OSPF, IS-IS link-state flooding protocols to carry info used by MPLS routing,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link bandwidth, amount of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reserved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link bandwidth</a:t>
            </a:r>
          </a:p>
        </p:txBody>
      </p:sp>
      <p:grpSp>
        <p:nvGrpSpPr>
          <p:cNvPr id="196613" name="Group 6"/>
          <p:cNvGrpSpPr>
            <a:grpSpLocks/>
          </p:cNvGrpSpPr>
          <p:nvPr/>
        </p:nvGrpSpPr>
        <p:grpSpPr bwMode="auto">
          <a:xfrm>
            <a:off x="7539038" y="5581650"/>
            <a:ext cx="766762" cy="433388"/>
            <a:chOff x="3600" y="219"/>
            <a:chExt cx="360" cy="175"/>
          </a:xfrm>
        </p:grpSpPr>
        <p:sp>
          <p:nvSpPr>
            <p:cNvPr id="83046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47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8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9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50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1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56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7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8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15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53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4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5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4" name="Group 20"/>
          <p:cNvGrpSpPr>
            <a:grpSpLocks/>
          </p:cNvGrpSpPr>
          <p:nvPr/>
        </p:nvGrpSpPr>
        <p:grpSpPr bwMode="auto">
          <a:xfrm>
            <a:off x="5713413" y="5576889"/>
            <a:ext cx="766762" cy="433387"/>
            <a:chOff x="3600" y="219"/>
            <a:chExt cx="360" cy="175"/>
          </a:xfrm>
        </p:grpSpPr>
        <p:sp>
          <p:nvSpPr>
            <p:cNvPr id="83033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34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5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6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37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01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4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02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40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1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2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5" name="Group 34"/>
          <p:cNvGrpSpPr>
            <a:grpSpLocks/>
          </p:cNvGrpSpPr>
          <p:nvPr/>
        </p:nvGrpSpPr>
        <p:grpSpPr bwMode="auto">
          <a:xfrm>
            <a:off x="6067426" y="4559300"/>
            <a:ext cx="766763" cy="433388"/>
            <a:chOff x="3600" y="219"/>
            <a:chExt cx="360" cy="175"/>
          </a:xfrm>
        </p:grpSpPr>
        <p:sp>
          <p:nvSpPr>
            <p:cNvPr id="83020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21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2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3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24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88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30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1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2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89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27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8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9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6" name="Group 48"/>
          <p:cNvGrpSpPr>
            <a:grpSpLocks/>
          </p:cNvGrpSpPr>
          <p:nvPr/>
        </p:nvGrpSpPr>
        <p:grpSpPr bwMode="auto">
          <a:xfrm>
            <a:off x="4640263" y="4554539"/>
            <a:ext cx="766762" cy="433387"/>
            <a:chOff x="3600" y="219"/>
            <a:chExt cx="360" cy="175"/>
          </a:xfrm>
        </p:grpSpPr>
        <p:sp>
          <p:nvSpPr>
            <p:cNvPr id="83007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08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09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10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11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75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17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8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9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76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14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5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6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7" name="Group 62"/>
          <p:cNvGrpSpPr>
            <a:grpSpLocks/>
          </p:cNvGrpSpPr>
          <p:nvPr/>
        </p:nvGrpSpPr>
        <p:grpSpPr bwMode="auto">
          <a:xfrm>
            <a:off x="3121026" y="3848100"/>
            <a:ext cx="766763" cy="433388"/>
            <a:chOff x="589" y="1281"/>
            <a:chExt cx="483" cy="273"/>
          </a:xfrm>
        </p:grpSpPr>
        <p:sp>
          <p:nvSpPr>
            <p:cNvPr id="8299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9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9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6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300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6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300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55" name="Line 76"/>
          <p:cNvSpPr>
            <a:spLocks noChangeShapeType="1"/>
          </p:cNvSpPr>
          <p:nvPr/>
        </p:nvSpPr>
        <p:spPr bwMode="auto">
          <a:xfrm>
            <a:off x="3890963" y="4090989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6" name="Line 77"/>
          <p:cNvSpPr>
            <a:spLocks noChangeShapeType="1"/>
          </p:cNvSpPr>
          <p:nvPr/>
        </p:nvSpPr>
        <p:spPr bwMode="auto">
          <a:xfrm flipV="1">
            <a:off x="3938589" y="47958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7" name="Line 78"/>
          <p:cNvSpPr>
            <a:spLocks noChangeShapeType="1"/>
          </p:cNvSpPr>
          <p:nvPr/>
        </p:nvSpPr>
        <p:spPr bwMode="auto">
          <a:xfrm flipV="1">
            <a:off x="5405438" y="47958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Line 79"/>
          <p:cNvSpPr>
            <a:spLocks noChangeShapeType="1"/>
          </p:cNvSpPr>
          <p:nvPr/>
        </p:nvSpPr>
        <p:spPr bwMode="auto">
          <a:xfrm>
            <a:off x="5253039" y="4957764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9" name="Line 80"/>
          <p:cNvSpPr>
            <a:spLocks noChangeShapeType="1"/>
          </p:cNvSpPr>
          <p:nvPr/>
        </p:nvSpPr>
        <p:spPr bwMode="auto">
          <a:xfrm>
            <a:off x="6510339" y="58340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0" name="Line 81"/>
          <p:cNvSpPr>
            <a:spLocks noChangeShapeType="1"/>
          </p:cNvSpPr>
          <p:nvPr/>
        </p:nvSpPr>
        <p:spPr bwMode="auto">
          <a:xfrm>
            <a:off x="6796088" y="4910139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1" name="Line 82"/>
          <p:cNvSpPr>
            <a:spLocks noChangeShapeType="1"/>
          </p:cNvSpPr>
          <p:nvPr/>
        </p:nvSpPr>
        <p:spPr bwMode="auto">
          <a:xfrm>
            <a:off x="8310564" y="58150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2" name="Text Box 85"/>
          <p:cNvSpPr txBox="1">
            <a:spLocks noChangeArrowheads="1"/>
          </p:cNvSpPr>
          <p:nvPr/>
        </p:nvSpPr>
        <p:spPr bwMode="auto">
          <a:xfrm>
            <a:off x="7818438" y="4613276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2963" name="Text Box 87"/>
          <p:cNvSpPr txBox="1">
            <a:spLocks noChangeArrowheads="1"/>
          </p:cNvSpPr>
          <p:nvPr/>
        </p:nvSpPr>
        <p:spPr bwMode="auto">
          <a:xfrm>
            <a:off x="4618038" y="49291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6627" name="Group 88"/>
          <p:cNvGrpSpPr>
            <a:grpSpLocks/>
          </p:cNvGrpSpPr>
          <p:nvPr/>
        </p:nvGrpSpPr>
        <p:grpSpPr bwMode="auto">
          <a:xfrm>
            <a:off x="3167063" y="4794250"/>
            <a:ext cx="766762" cy="433388"/>
            <a:chOff x="589" y="1281"/>
            <a:chExt cx="483" cy="273"/>
          </a:xfrm>
        </p:grpSpPr>
        <p:sp>
          <p:nvSpPr>
            <p:cNvPr id="82981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82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3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4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85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49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991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2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3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50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988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89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0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65" name="Text Box 102"/>
          <p:cNvSpPr txBox="1">
            <a:spLocks noChangeArrowheads="1"/>
          </p:cNvSpPr>
          <p:nvPr/>
        </p:nvSpPr>
        <p:spPr bwMode="auto">
          <a:xfrm>
            <a:off x="3359150" y="52276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2966" name="Line 106"/>
          <p:cNvSpPr>
            <a:spLocks noChangeShapeType="1"/>
          </p:cNvSpPr>
          <p:nvPr/>
        </p:nvSpPr>
        <p:spPr bwMode="auto">
          <a:xfrm>
            <a:off x="6838951" y="47863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7" name="Text Box 108"/>
          <p:cNvSpPr txBox="1">
            <a:spLocks noChangeArrowheads="1"/>
          </p:cNvSpPr>
          <p:nvPr/>
        </p:nvSpPr>
        <p:spPr bwMode="auto">
          <a:xfrm>
            <a:off x="8972550" y="5632451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2968" name="Text Box 109"/>
          <p:cNvSpPr txBox="1">
            <a:spLocks noChangeArrowheads="1"/>
          </p:cNvSpPr>
          <p:nvPr/>
        </p:nvSpPr>
        <p:spPr bwMode="auto">
          <a:xfrm>
            <a:off x="3322638" y="42783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2060576" y="2578101"/>
            <a:ext cx="833596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entry MPLS router uses RSVP-TE signaling protocol to set up MPLS forwarding at downstream routers</a:t>
            </a:r>
          </a:p>
        </p:txBody>
      </p:sp>
      <p:grpSp>
        <p:nvGrpSpPr>
          <p:cNvPr id="93191" name="Group 93190"/>
          <p:cNvGrpSpPr>
            <a:grpSpLocks/>
          </p:cNvGrpSpPr>
          <p:nvPr/>
        </p:nvGrpSpPr>
        <p:grpSpPr bwMode="auto">
          <a:xfrm>
            <a:off x="4406901" y="4541839"/>
            <a:ext cx="3109913" cy="1601787"/>
            <a:chOff x="2882348" y="4542181"/>
            <a:chExt cx="3109821" cy="1601125"/>
          </a:xfrm>
        </p:grpSpPr>
        <p:sp>
          <p:nvSpPr>
            <p:cNvPr id="196640" name="Right Arrow 93183"/>
            <p:cNvSpPr>
              <a:spLocks noChangeArrowheads="1"/>
            </p:cNvSpPr>
            <p:nvPr/>
          </p:nvSpPr>
          <p:spPr bwMode="auto">
            <a:xfrm rot="10800000">
              <a:off x="3876263" y="4542181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1" name="Right Arrow 112"/>
            <p:cNvSpPr>
              <a:spLocks noChangeArrowheads="1"/>
            </p:cNvSpPr>
            <p:nvPr/>
          </p:nvSpPr>
          <p:spPr bwMode="auto">
            <a:xfrm rot="13936672" flipV="1">
              <a:off x="3501914" y="5294505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2" name="Right Arrow 113"/>
            <p:cNvSpPr>
              <a:spLocks noChangeArrowheads="1"/>
            </p:cNvSpPr>
            <p:nvPr/>
          </p:nvSpPr>
          <p:spPr bwMode="auto">
            <a:xfrm rot="11901416" flipV="1">
              <a:off x="3896874" y="5246831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3" name="TextBox 93184"/>
            <p:cNvSpPr txBox="1">
              <a:spLocks noChangeArrowheads="1"/>
            </p:cNvSpPr>
            <p:nvPr/>
          </p:nvSpPr>
          <p:spPr bwMode="auto">
            <a:xfrm>
              <a:off x="2882348" y="5396948"/>
              <a:ext cx="1159292" cy="74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modified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link state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flooding</a:t>
              </a:r>
            </a:p>
          </p:txBody>
        </p:sp>
      </p:grpSp>
      <p:grpSp>
        <p:nvGrpSpPr>
          <p:cNvPr id="93192" name="Group 93191"/>
          <p:cNvGrpSpPr>
            <a:grpSpLocks/>
          </p:cNvGrpSpPr>
          <p:nvPr/>
        </p:nvGrpSpPr>
        <p:grpSpPr bwMode="auto">
          <a:xfrm>
            <a:off x="5411789" y="4187826"/>
            <a:ext cx="2166937" cy="1597025"/>
            <a:chOff x="6879226" y="3054627"/>
            <a:chExt cx="2167569" cy="1597693"/>
          </a:xfrm>
        </p:grpSpPr>
        <p:sp>
          <p:nvSpPr>
            <p:cNvPr id="196636" name="Right Arrow 119"/>
            <p:cNvSpPr>
              <a:spLocks noChangeArrowheads="1"/>
            </p:cNvSpPr>
            <p:nvPr/>
          </p:nvSpPr>
          <p:spPr bwMode="auto">
            <a:xfrm>
              <a:off x="6930889" y="3432312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7" name="Right Arrow 120"/>
            <p:cNvSpPr>
              <a:spLocks noChangeArrowheads="1"/>
            </p:cNvSpPr>
            <p:nvPr/>
          </p:nvSpPr>
          <p:spPr bwMode="auto">
            <a:xfrm rot="3111092" flipV="1">
              <a:off x="6556540" y="4184636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8" name="Right Arrow 121"/>
            <p:cNvSpPr>
              <a:spLocks noChangeArrowheads="1"/>
            </p:cNvSpPr>
            <p:nvPr/>
          </p:nvSpPr>
          <p:spPr bwMode="auto">
            <a:xfrm rot="1136798" flipV="1">
              <a:off x="6951500" y="4136962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9" name="TextBox 122"/>
            <p:cNvSpPr txBox="1">
              <a:spLocks noChangeArrowheads="1"/>
            </p:cNvSpPr>
            <p:nvPr/>
          </p:nvSpPr>
          <p:spPr bwMode="auto">
            <a:xfrm>
              <a:off x="7616687" y="3054627"/>
              <a:ext cx="1184940" cy="31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RSVP-TE</a:t>
              </a:r>
            </a:p>
          </p:txBody>
        </p:sp>
      </p:grpSp>
      <p:pic>
        <p:nvPicPr>
          <p:cNvPr id="196635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030289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3774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Freeform 2"/>
          <p:cNvSpPr>
            <a:spLocks/>
          </p:cNvSpPr>
          <p:nvPr/>
        </p:nvSpPr>
        <p:spPr bwMode="auto">
          <a:xfrm>
            <a:off x="3278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0" name="Freeform 3"/>
          <p:cNvSpPr>
            <a:spLocks/>
          </p:cNvSpPr>
          <p:nvPr/>
        </p:nvSpPr>
        <p:spPr bwMode="auto">
          <a:xfrm>
            <a:off x="6016626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1" name="Freeform 4"/>
          <p:cNvSpPr>
            <a:spLocks/>
          </p:cNvSpPr>
          <p:nvPr/>
        </p:nvSpPr>
        <p:spPr bwMode="auto">
          <a:xfrm>
            <a:off x="3408364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2" name="Freeform 5"/>
          <p:cNvSpPr>
            <a:spLocks/>
          </p:cNvSpPr>
          <p:nvPr/>
        </p:nvSpPr>
        <p:spPr bwMode="auto">
          <a:xfrm>
            <a:off x="6076951" y="3416301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98663" name="Group 6"/>
          <p:cNvGrpSpPr>
            <a:grpSpLocks/>
          </p:cNvGrpSpPr>
          <p:nvPr/>
        </p:nvGrpSpPr>
        <p:grpSpPr bwMode="auto">
          <a:xfrm>
            <a:off x="7107238" y="4924425"/>
            <a:ext cx="766762" cy="433388"/>
            <a:chOff x="3600" y="219"/>
            <a:chExt cx="360" cy="175"/>
          </a:xfrm>
        </p:grpSpPr>
        <p:sp>
          <p:nvSpPr>
            <p:cNvPr id="84105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106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7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8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109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97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1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98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112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3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4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4" name="Group 20"/>
          <p:cNvGrpSpPr>
            <a:grpSpLocks/>
          </p:cNvGrpSpPr>
          <p:nvPr/>
        </p:nvGrpSpPr>
        <p:grpSpPr bwMode="auto">
          <a:xfrm>
            <a:off x="5281613" y="4919664"/>
            <a:ext cx="766762" cy="433387"/>
            <a:chOff x="3600" y="219"/>
            <a:chExt cx="360" cy="175"/>
          </a:xfrm>
        </p:grpSpPr>
        <p:sp>
          <p:nvSpPr>
            <p:cNvPr id="84092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93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4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5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96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84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02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3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4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85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99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0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1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5" name="Group 34"/>
          <p:cNvGrpSpPr>
            <a:grpSpLocks/>
          </p:cNvGrpSpPr>
          <p:nvPr/>
        </p:nvGrpSpPr>
        <p:grpSpPr bwMode="auto">
          <a:xfrm>
            <a:off x="5635626" y="3902075"/>
            <a:ext cx="766763" cy="433388"/>
            <a:chOff x="3600" y="219"/>
            <a:chExt cx="360" cy="175"/>
          </a:xfrm>
        </p:grpSpPr>
        <p:sp>
          <p:nvSpPr>
            <p:cNvPr id="84079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80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1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2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83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71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89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0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1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72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86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7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8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6" name="Group 48"/>
          <p:cNvGrpSpPr>
            <a:grpSpLocks/>
          </p:cNvGrpSpPr>
          <p:nvPr/>
        </p:nvGrpSpPr>
        <p:grpSpPr bwMode="auto">
          <a:xfrm>
            <a:off x="4208463" y="3897314"/>
            <a:ext cx="766762" cy="433387"/>
            <a:chOff x="3600" y="219"/>
            <a:chExt cx="360" cy="175"/>
          </a:xfrm>
        </p:grpSpPr>
        <p:sp>
          <p:nvSpPr>
            <p:cNvPr id="84066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67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8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9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70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58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76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7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8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59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73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4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5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7" name="Group 62"/>
          <p:cNvGrpSpPr>
            <a:grpSpLocks/>
          </p:cNvGrpSpPr>
          <p:nvPr/>
        </p:nvGrpSpPr>
        <p:grpSpPr bwMode="auto">
          <a:xfrm>
            <a:off x="2689226" y="3190875"/>
            <a:ext cx="766763" cy="433388"/>
            <a:chOff x="589" y="1281"/>
            <a:chExt cx="483" cy="273"/>
          </a:xfrm>
        </p:grpSpPr>
        <p:sp>
          <p:nvSpPr>
            <p:cNvPr id="84053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54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5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6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57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4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6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5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4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60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1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2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81" name="Line 76"/>
          <p:cNvSpPr>
            <a:spLocks noChangeShapeType="1"/>
          </p:cNvSpPr>
          <p:nvPr/>
        </p:nvSpPr>
        <p:spPr bwMode="auto">
          <a:xfrm>
            <a:off x="3459163" y="3433764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2" name="Line 77"/>
          <p:cNvSpPr>
            <a:spLocks noChangeShapeType="1"/>
          </p:cNvSpPr>
          <p:nvPr/>
        </p:nvSpPr>
        <p:spPr bwMode="auto">
          <a:xfrm flipV="1">
            <a:off x="3506789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3" name="Line 78"/>
          <p:cNvSpPr>
            <a:spLocks noChangeShapeType="1"/>
          </p:cNvSpPr>
          <p:nvPr/>
        </p:nvSpPr>
        <p:spPr bwMode="auto">
          <a:xfrm flipV="1">
            <a:off x="4973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4" name="Line 79"/>
          <p:cNvSpPr>
            <a:spLocks noChangeShapeType="1"/>
          </p:cNvSpPr>
          <p:nvPr/>
        </p:nvSpPr>
        <p:spPr bwMode="auto">
          <a:xfrm>
            <a:off x="4821239" y="4300539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5" name="Line 80"/>
          <p:cNvSpPr>
            <a:spLocks noChangeShapeType="1"/>
          </p:cNvSpPr>
          <p:nvPr/>
        </p:nvSpPr>
        <p:spPr bwMode="auto">
          <a:xfrm>
            <a:off x="6078539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6" name="Line 81"/>
          <p:cNvSpPr>
            <a:spLocks noChangeShapeType="1"/>
          </p:cNvSpPr>
          <p:nvPr/>
        </p:nvSpPr>
        <p:spPr bwMode="auto">
          <a:xfrm>
            <a:off x="6364288" y="4252914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7" name="Line 82"/>
          <p:cNvSpPr>
            <a:spLocks noChangeShapeType="1"/>
          </p:cNvSpPr>
          <p:nvPr/>
        </p:nvSpPr>
        <p:spPr bwMode="auto">
          <a:xfrm>
            <a:off x="7878764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8" name="Text Box 83"/>
          <p:cNvSpPr txBox="1">
            <a:spLocks noChangeArrowheads="1"/>
          </p:cNvSpPr>
          <p:nvPr/>
        </p:nvSpPr>
        <p:spPr bwMode="auto">
          <a:xfrm>
            <a:off x="7327900" y="53578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R1</a:t>
            </a:r>
          </a:p>
        </p:txBody>
      </p:sp>
      <p:sp>
        <p:nvSpPr>
          <p:cNvPr id="83989" name="Text Box 84"/>
          <p:cNvSpPr txBox="1">
            <a:spLocks noChangeArrowheads="1"/>
          </p:cNvSpPr>
          <p:nvPr/>
        </p:nvSpPr>
        <p:spPr bwMode="auto">
          <a:xfrm>
            <a:off x="5464175" y="53355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3990" name="Text Box 85"/>
          <p:cNvSpPr txBox="1">
            <a:spLocks noChangeArrowheads="1"/>
          </p:cNvSpPr>
          <p:nvPr/>
        </p:nvSpPr>
        <p:spPr bwMode="auto">
          <a:xfrm>
            <a:off x="7386638" y="3956051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3991" name="Text Box 86"/>
          <p:cNvSpPr txBox="1">
            <a:spLocks noChangeArrowheads="1"/>
          </p:cNvSpPr>
          <p:nvPr/>
        </p:nvSpPr>
        <p:spPr bwMode="auto">
          <a:xfrm>
            <a:off x="5849938" y="4333876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3992" name="Text Box 87"/>
          <p:cNvSpPr txBox="1">
            <a:spLocks noChangeArrowheads="1"/>
          </p:cNvSpPr>
          <p:nvPr/>
        </p:nvSpPr>
        <p:spPr bwMode="auto">
          <a:xfrm>
            <a:off x="4375150" y="4351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8680" name="Group 88"/>
          <p:cNvGrpSpPr>
            <a:grpSpLocks/>
          </p:cNvGrpSpPr>
          <p:nvPr/>
        </p:nvGrpSpPr>
        <p:grpSpPr bwMode="auto">
          <a:xfrm>
            <a:off x="2735263" y="4137025"/>
            <a:ext cx="766762" cy="433388"/>
            <a:chOff x="589" y="1281"/>
            <a:chExt cx="483" cy="273"/>
          </a:xfrm>
        </p:grpSpPr>
        <p:sp>
          <p:nvSpPr>
            <p:cNvPr id="84040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41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2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3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44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32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50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1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2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33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47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8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9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94" name="Text Box 102"/>
          <p:cNvSpPr txBox="1">
            <a:spLocks noChangeArrowheads="1"/>
          </p:cNvSpPr>
          <p:nvPr/>
        </p:nvSpPr>
        <p:spPr bwMode="auto">
          <a:xfrm>
            <a:off x="2927350" y="45704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3995" name="Text Box 103"/>
          <p:cNvSpPr txBox="1">
            <a:spLocks noChangeArrowheads="1"/>
          </p:cNvSpPr>
          <p:nvPr/>
        </p:nvSpPr>
        <p:spPr bwMode="auto">
          <a:xfrm>
            <a:off x="7807326" y="48974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6" name="Text Box 104"/>
          <p:cNvSpPr txBox="1">
            <a:spLocks noChangeArrowheads="1"/>
          </p:cNvSpPr>
          <p:nvPr/>
        </p:nvSpPr>
        <p:spPr bwMode="auto">
          <a:xfrm>
            <a:off x="6448426" y="41640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83997" name="Text Box 105"/>
          <p:cNvSpPr txBox="1">
            <a:spLocks noChangeArrowheads="1"/>
          </p:cNvSpPr>
          <p:nvPr/>
        </p:nvSpPr>
        <p:spPr bwMode="auto">
          <a:xfrm>
            <a:off x="6373814" y="38893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8" name="Line 106"/>
          <p:cNvSpPr>
            <a:spLocks noChangeShapeType="1"/>
          </p:cNvSpPr>
          <p:nvPr/>
        </p:nvSpPr>
        <p:spPr bwMode="auto">
          <a:xfrm>
            <a:off x="6407151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99" name="Text Box 107"/>
          <p:cNvSpPr txBox="1">
            <a:spLocks noChangeArrowheads="1"/>
          </p:cNvSpPr>
          <p:nvPr/>
        </p:nvSpPr>
        <p:spPr bwMode="auto">
          <a:xfrm>
            <a:off x="4935539" y="38766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00" name="Text Box 108"/>
          <p:cNvSpPr txBox="1">
            <a:spLocks noChangeArrowheads="1"/>
          </p:cNvSpPr>
          <p:nvPr/>
        </p:nvSpPr>
        <p:spPr bwMode="auto">
          <a:xfrm>
            <a:off x="8540750" y="4975226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4001" name="Text Box 109"/>
          <p:cNvSpPr txBox="1">
            <a:spLocks noChangeArrowheads="1"/>
          </p:cNvSpPr>
          <p:nvPr/>
        </p:nvSpPr>
        <p:spPr bwMode="auto">
          <a:xfrm>
            <a:off x="2890838" y="36210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grpSp>
        <p:nvGrpSpPr>
          <p:cNvPr id="198689" name="Group 110"/>
          <p:cNvGrpSpPr>
            <a:grpSpLocks/>
          </p:cNvGrpSpPr>
          <p:nvPr/>
        </p:nvGrpSpPr>
        <p:grpSpPr bwMode="auto">
          <a:xfrm>
            <a:off x="6419850" y="5343525"/>
            <a:ext cx="2546350" cy="922338"/>
            <a:chOff x="679" y="3270"/>
            <a:chExt cx="1604" cy="581"/>
          </a:xfrm>
        </p:grpSpPr>
        <p:sp>
          <p:nvSpPr>
            <p:cNvPr id="84033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34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35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6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 6        -      A       0</a:t>
              </a:r>
            </a:p>
          </p:txBody>
        </p:sp>
        <p:sp>
          <p:nvSpPr>
            <p:cNvPr id="84037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8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9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98690" name="Group 118"/>
          <p:cNvGrpSpPr>
            <a:grpSpLocks/>
          </p:cNvGrpSpPr>
          <p:nvPr/>
        </p:nvGrpSpPr>
        <p:grpSpPr bwMode="auto">
          <a:xfrm>
            <a:off x="6153150" y="2212975"/>
            <a:ext cx="2546350" cy="1239838"/>
            <a:chOff x="3494" y="291"/>
            <a:chExt cx="1604" cy="781"/>
          </a:xfrm>
        </p:grpSpPr>
        <p:sp>
          <p:nvSpPr>
            <p:cNvPr id="84025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26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7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8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10      6      A       1</a:t>
              </a:r>
            </a:p>
          </p:txBody>
        </p:sp>
        <p:sp>
          <p:nvSpPr>
            <p:cNvPr id="84029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0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12      9      D       0</a:t>
              </a:r>
            </a:p>
          </p:txBody>
        </p:sp>
        <p:sp>
          <p:nvSpPr>
            <p:cNvPr id="84031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2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04" name="Rectangle 127"/>
          <p:cNvSpPr>
            <a:spLocks noChangeArrowheads="1"/>
          </p:cNvSpPr>
          <p:nvPr/>
        </p:nvSpPr>
        <p:spPr bwMode="auto">
          <a:xfrm>
            <a:off x="3367089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4005" name="Text Box 128"/>
          <p:cNvSpPr txBox="1">
            <a:spLocks noChangeArrowheads="1"/>
          </p:cNvSpPr>
          <p:nvPr/>
        </p:nvSpPr>
        <p:spPr bwMode="auto">
          <a:xfrm>
            <a:off x="3317875" y="1609725"/>
            <a:ext cx="254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  in         out                 out</a:t>
            </a:r>
          </a:p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label     label   dest    interface</a:t>
            </a:r>
          </a:p>
        </p:txBody>
      </p:sp>
      <p:sp>
        <p:nvSpPr>
          <p:cNvPr id="84006" name="Line 129"/>
          <p:cNvSpPr>
            <a:spLocks noChangeShapeType="1"/>
          </p:cNvSpPr>
          <p:nvPr/>
        </p:nvSpPr>
        <p:spPr bwMode="auto">
          <a:xfrm>
            <a:off x="3381376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7" name="Text Box 130"/>
          <p:cNvSpPr txBox="1">
            <a:spLocks noChangeArrowheads="1"/>
          </p:cNvSpPr>
          <p:nvPr/>
        </p:nvSpPr>
        <p:spPr bwMode="auto">
          <a:xfrm>
            <a:off x="3398838" y="2114551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        10      A       0</a:t>
            </a:r>
          </a:p>
        </p:txBody>
      </p:sp>
      <p:sp>
        <p:nvSpPr>
          <p:cNvPr id="84008" name="Line 131"/>
          <p:cNvSpPr>
            <a:spLocks noChangeShapeType="1"/>
          </p:cNvSpPr>
          <p:nvPr/>
        </p:nvSpPr>
        <p:spPr bwMode="auto">
          <a:xfrm>
            <a:off x="3894139" y="1662114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9" name="Text Box 132"/>
          <p:cNvSpPr txBox="1">
            <a:spLocks noChangeArrowheads="1"/>
          </p:cNvSpPr>
          <p:nvPr/>
        </p:nvSpPr>
        <p:spPr bwMode="auto">
          <a:xfrm>
            <a:off x="3389313" y="2455863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        12      D       0</a:t>
            </a:r>
          </a:p>
        </p:txBody>
      </p:sp>
      <p:sp>
        <p:nvSpPr>
          <p:cNvPr id="84010" name="Line 133"/>
          <p:cNvSpPr>
            <a:spLocks noChangeShapeType="1"/>
          </p:cNvSpPr>
          <p:nvPr/>
        </p:nvSpPr>
        <p:spPr bwMode="auto">
          <a:xfrm>
            <a:off x="4462464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1" name="Line 134"/>
          <p:cNvSpPr>
            <a:spLocks noChangeShapeType="1"/>
          </p:cNvSpPr>
          <p:nvPr/>
        </p:nvSpPr>
        <p:spPr bwMode="auto">
          <a:xfrm>
            <a:off x="5030789" y="1670051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2" name="Text Box 135"/>
          <p:cNvSpPr txBox="1">
            <a:spLocks noChangeArrowheads="1"/>
          </p:cNvSpPr>
          <p:nvPr/>
        </p:nvSpPr>
        <p:spPr bwMode="auto">
          <a:xfrm>
            <a:off x="4859339" y="4198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grpSp>
        <p:nvGrpSpPr>
          <p:cNvPr id="198700" name="Group 137"/>
          <p:cNvGrpSpPr>
            <a:grpSpLocks/>
          </p:cNvGrpSpPr>
          <p:nvPr/>
        </p:nvGrpSpPr>
        <p:grpSpPr bwMode="auto">
          <a:xfrm>
            <a:off x="3240088" y="5661025"/>
            <a:ext cx="2546350" cy="922338"/>
            <a:chOff x="679" y="3270"/>
            <a:chExt cx="1604" cy="581"/>
          </a:xfrm>
        </p:grpSpPr>
        <p:sp>
          <p:nvSpPr>
            <p:cNvPr id="84018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19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0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1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  <a:cs typeface="+mn-cs"/>
                </a:rPr>
                <a:t> 8        6      A       0</a:t>
              </a:r>
            </a:p>
          </p:txBody>
        </p:sp>
        <p:sp>
          <p:nvSpPr>
            <p:cNvPr id="84022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3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4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14" name="Text Box 145"/>
          <p:cNvSpPr txBox="1">
            <a:spLocks noChangeArrowheads="1"/>
          </p:cNvSpPr>
          <p:nvPr/>
        </p:nvSpPr>
        <p:spPr bwMode="auto">
          <a:xfrm>
            <a:off x="6011864" y="49149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15" name="Text Box 146"/>
          <p:cNvSpPr txBox="1">
            <a:spLocks noChangeArrowheads="1"/>
          </p:cNvSpPr>
          <p:nvPr/>
        </p:nvSpPr>
        <p:spPr bwMode="auto">
          <a:xfrm>
            <a:off x="3371850" y="2757488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  <a:cs typeface="+mn-cs"/>
              </a:rPr>
              <a:t>          8      A       1</a:t>
            </a:r>
          </a:p>
        </p:txBody>
      </p:sp>
      <p:sp>
        <p:nvSpPr>
          <p:cNvPr id="84016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MPLS forwarding tables</a:t>
            </a:r>
          </a:p>
        </p:txBody>
      </p:sp>
      <p:pic>
        <p:nvPicPr>
          <p:cNvPr id="198704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020764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1206045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1" y="1600200"/>
            <a:ext cx="3922713" cy="4648200"/>
          </a:xfrm>
        </p:spPr>
        <p:txBody>
          <a:bodyPr/>
          <a:lstStyle/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1" y="1600200"/>
            <a:ext cx="4054475" cy="4648200"/>
          </a:xfrm>
        </p:spPr>
        <p:txBody>
          <a:bodyPr/>
          <a:lstStyle/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6.6 data center networking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>
                <a:latin typeface="Gill Sans MT" charset="0"/>
                <a:cs typeface="+mn-cs"/>
              </a:rPr>
              <a:t> a day in the life of a web request</a:t>
            </a:r>
          </a:p>
          <a:p>
            <a:pPr marL="457200" indent="-457200"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2802444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2070100" y="115889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Data center networks 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139950" y="1320801"/>
            <a:ext cx="8274050" cy="8350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10’s to 100’s of thousands of hosts, often closely coupled, in close proximity: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e-business (e.g. Amazon)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content-servers (e.g., YouTube, Akamai, Apple, Microsoft)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search engines, data mining (e.g., Google)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2757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"/>
          <p:cNvSpPr txBox="1">
            <a:spLocks noChangeArrowheads="1"/>
          </p:cNvSpPr>
          <p:nvPr/>
        </p:nvSpPr>
        <p:spPr bwMode="auto">
          <a:xfrm>
            <a:off x="2208213" y="3411538"/>
            <a:ext cx="4678362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  <a:cs typeface="+mn-cs"/>
              </a:rPr>
              <a:t>challenges: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multiple applications, each serving massive numbers of clients 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managing/balancing load, avoiding processing, networking, data bottlenecks  </a:t>
            </a:r>
          </a:p>
        </p:txBody>
      </p:sp>
      <p:pic>
        <p:nvPicPr>
          <p:cNvPr id="202759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1" y="3451225"/>
            <a:ext cx="35274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TextBox 3"/>
          <p:cNvSpPr txBox="1">
            <a:spLocks noChangeArrowheads="1"/>
          </p:cNvSpPr>
          <p:nvPr/>
        </p:nvSpPr>
        <p:spPr bwMode="auto">
          <a:xfrm>
            <a:off x="6789738" y="5951538"/>
            <a:ext cx="2869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Arial" charset="0"/>
                <a:cs typeface="Arial" charset="0"/>
              </a:rPr>
              <a:t>Inside a 40-ft Microsoft container, </a:t>
            </a:r>
          </a:p>
          <a:p>
            <a:r>
              <a:rPr lang="en-US" sz="1400" i="0" dirty="0">
                <a:latin typeface="Arial" charset="0"/>
                <a:cs typeface="Arial" charset="0"/>
              </a:rPr>
              <a:t>Chicago data center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844541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8" name="Straight Connector 507"/>
          <p:cNvCxnSpPr>
            <a:stCxn id="53" idx="3"/>
            <a:endCxn id="71" idx="1"/>
          </p:cNvCxnSpPr>
          <p:nvPr/>
        </p:nvCxnSpPr>
        <p:spPr>
          <a:xfrm flipH="1">
            <a:off x="3130551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4162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6392864" y="4121151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7121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07" name="Group 187"/>
          <p:cNvGrpSpPr>
            <a:grpSpLocks/>
          </p:cNvGrpSpPr>
          <p:nvPr/>
        </p:nvGrpSpPr>
        <p:grpSpPr bwMode="auto">
          <a:xfrm>
            <a:off x="3629026" y="3932238"/>
            <a:ext cx="1052513" cy="355600"/>
            <a:chOff x="4410" y="1365"/>
            <a:chExt cx="663" cy="224"/>
          </a:xfrm>
        </p:grpSpPr>
        <p:sp>
          <p:nvSpPr>
            <p:cNvPr id="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08" name="Group 187"/>
          <p:cNvGrpSpPr>
            <a:grpSpLocks/>
          </p:cNvGrpSpPr>
          <p:nvPr/>
        </p:nvGrpSpPr>
        <p:grpSpPr bwMode="auto">
          <a:xfrm>
            <a:off x="6448426" y="3932238"/>
            <a:ext cx="1052513" cy="355600"/>
            <a:chOff x="4410" y="1365"/>
            <a:chExt cx="663" cy="224"/>
          </a:xfrm>
        </p:grpSpPr>
        <p:sp>
          <p:nvSpPr>
            <p:cNvPr id="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98" name="Straight Connector 497"/>
          <p:cNvCxnSpPr>
            <a:stCxn id="55" idx="0"/>
          </p:cNvCxnSpPr>
          <p:nvPr/>
        </p:nvCxnSpPr>
        <p:spPr>
          <a:xfrm flipH="1" flipV="1">
            <a:off x="3248025" y="3779839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H="1">
            <a:off x="7439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7058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4238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8432801" y="5600701"/>
            <a:ext cx="10652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Server racks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8418513" y="5143501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TOR switches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8509001" y="4008439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Tier-1 switches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8416926" y="4654551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Tier-2 switches</a:t>
            </a:r>
          </a:p>
        </p:txBody>
      </p:sp>
      <p:grpSp>
        <p:nvGrpSpPr>
          <p:cNvPr id="204818" name="Group 1287"/>
          <p:cNvGrpSpPr>
            <a:grpSpLocks/>
          </p:cNvGrpSpPr>
          <p:nvPr/>
        </p:nvGrpSpPr>
        <p:grpSpPr bwMode="auto">
          <a:xfrm>
            <a:off x="7883525" y="3449638"/>
            <a:ext cx="381000" cy="609600"/>
            <a:chOff x="4140" y="429"/>
            <a:chExt cx="1425" cy="2396"/>
          </a:xfrm>
        </p:grpSpPr>
        <p:sp>
          <p:nvSpPr>
            <p:cNvPr id="434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4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4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0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6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2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9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0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5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11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7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56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6" name="TextBox 465"/>
          <p:cNvSpPr txBox="1"/>
          <p:nvPr/>
        </p:nvSpPr>
        <p:spPr>
          <a:xfrm>
            <a:off x="8277226" y="3398839"/>
            <a:ext cx="1592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grpSp>
        <p:nvGrpSpPr>
          <p:cNvPr id="204820" name="Group 1287"/>
          <p:cNvGrpSpPr>
            <a:grpSpLocks/>
          </p:cNvGrpSpPr>
          <p:nvPr/>
        </p:nvGrpSpPr>
        <p:grpSpPr bwMode="auto">
          <a:xfrm>
            <a:off x="2867025" y="3322638"/>
            <a:ext cx="381000" cy="609600"/>
            <a:chOff x="4140" y="429"/>
            <a:chExt cx="1425" cy="2396"/>
          </a:xfrm>
        </p:grpSpPr>
        <p:sp>
          <p:nvSpPr>
            <p:cNvPr id="468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2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2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3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4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4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0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6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7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7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9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9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9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2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3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1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90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4" name="TextBox 503"/>
          <p:cNvSpPr txBox="1"/>
          <p:nvPr/>
        </p:nvSpPr>
        <p:spPr>
          <a:xfrm>
            <a:off x="1903414" y="3336925"/>
            <a:ext cx="9810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2359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2"/>
          </p:cNvCxnSpPr>
          <p:nvPr/>
        </p:nvCxnSpPr>
        <p:spPr>
          <a:xfrm flipH="1">
            <a:off x="2663826" y="4891089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981325" y="4691064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5" idx="0"/>
          </p:cNvCxnSpPr>
          <p:nvPr/>
        </p:nvCxnSpPr>
        <p:spPr>
          <a:xfrm>
            <a:off x="3121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26" name="Group 505"/>
          <p:cNvGrpSpPr>
            <a:grpSpLocks/>
          </p:cNvGrpSpPr>
          <p:nvPr/>
        </p:nvGrpSpPr>
        <p:grpSpPr bwMode="auto">
          <a:xfrm>
            <a:off x="2093914" y="5172075"/>
            <a:ext cx="331787" cy="1030288"/>
            <a:chOff x="6240352" y="2055335"/>
            <a:chExt cx="771307" cy="1017716"/>
          </a:xfrm>
        </p:grpSpPr>
        <p:grpSp>
          <p:nvGrpSpPr>
            <p:cNvPr id="20579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34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7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737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8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9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0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1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2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3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4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5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6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9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9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5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11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7" name="Group 638"/>
          <p:cNvGrpSpPr>
            <a:grpSpLocks/>
          </p:cNvGrpSpPr>
          <p:nvPr/>
        </p:nvGrpSpPr>
        <p:grpSpPr bwMode="auto">
          <a:xfrm>
            <a:off x="2479675" y="5172075"/>
            <a:ext cx="331788" cy="1030288"/>
            <a:chOff x="6240352" y="2055335"/>
            <a:chExt cx="771307" cy="1017716"/>
          </a:xfrm>
        </p:grpSpPr>
        <p:grpSp>
          <p:nvGrpSpPr>
            <p:cNvPr id="20573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1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4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7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6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2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8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4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4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6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43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8" name="Group 697"/>
          <p:cNvGrpSpPr>
            <a:grpSpLocks/>
          </p:cNvGrpSpPr>
          <p:nvPr/>
        </p:nvGrpSpPr>
        <p:grpSpPr bwMode="auto">
          <a:xfrm>
            <a:off x="2855914" y="5172075"/>
            <a:ext cx="331787" cy="1030288"/>
            <a:chOff x="6240352" y="2055335"/>
            <a:chExt cx="771307" cy="1017716"/>
          </a:xfrm>
        </p:grpSpPr>
        <p:grpSp>
          <p:nvGrpSpPr>
            <p:cNvPr id="20568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0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1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0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5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1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7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9" name="Straight Connector 73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8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8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02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9" name="Group 756"/>
          <p:cNvGrpSpPr>
            <a:grpSpLocks/>
          </p:cNvGrpSpPr>
          <p:nvPr/>
        </p:nvGrpSpPr>
        <p:grpSpPr bwMode="auto">
          <a:xfrm>
            <a:off x="3232150" y="5172075"/>
            <a:ext cx="331788" cy="1030288"/>
            <a:chOff x="6240352" y="2055335"/>
            <a:chExt cx="771307" cy="1017716"/>
          </a:xfrm>
        </p:grpSpPr>
        <p:grpSp>
          <p:nvGrpSpPr>
            <p:cNvPr id="20562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79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0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1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2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5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5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2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4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0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6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6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2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2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61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8" name="Straight Connector 817"/>
          <p:cNvCxnSpPr/>
          <p:nvPr/>
        </p:nvCxnSpPr>
        <p:spPr>
          <a:xfrm flipH="1">
            <a:off x="3922714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>
            <a:stCxn id="1058" idx="2"/>
          </p:cNvCxnSpPr>
          <p:nvPr/>
        </p:nvCxnSpPr>
        <p:spPr>
          <a:xfrm flipH="1">
            <a:off x="4227513" y="4892676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/>
          <p:cNvCxnSpPr/>
          <p:nvPr/>
        </p:nvCxnSpPr>
        <p:spPr>
          <a:xfrm>
            <a:off x="4545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>
            <a:endCxn id="843" idx="0"/>
          </p:cNvCxnSpPr>
          <p:nvPr/>
        </p:nvCxnSpPr>
        <p:spPr>
          <a:xfrm>
            <a:off x="4684714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4" name="Group 821"/>
          <p:cNvGrpSpPr>
            <a:grpSpLocks/>
          </p:cNvGrpSpPr>
          <p:nvPr/>
        </p:nvGrpSpPr>
        <p:grpSpPr bwMode="auto">
          <a:xfrm>
            <a:off x="3657600" y="5173664"/>
            <a:ext cx="331788" cy="1030287"/>
            <a:chOff x="6240352" y="2055335"/>
            <a:chExt cx="771307" cy="1017716"/>
          </a:xfrm>
        </p:grpSpPr>
        <p:grpSp>
          <p:nvGrpSpPr>
            <p:cNvPr id="20556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1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2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3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4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7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9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6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4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2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0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8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6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4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2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0" name="Straight Connector 1039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8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6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6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03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5" name="Group 822"/>
          <p:cNvGrpSpPr>
            <a:grpSpLocks/>
          </p:cNvGrpSpPr>
          <p:nvPr/>
        </p:nvGrpSpPr>
        <p:grpSpPr bwMode="auto">
          <a:xfrm>
            <a:off x="4043364" y="5173664"/>
            <a:ext cx="331787" cy="1030287"/>
            <a:chOff x="6240352" y="2055335"/>
            <a:chExt cx="771307" cy="1017716"/>
          </a:xfrm>
        </p:grpSpPr>
        <p:grpSp>
          <p:nvGrpSpPr>
            <p:cNvPr id="20550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3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4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9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3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8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981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0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0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945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6" name="Group 823"/>
          <p:cNvGrpSpPr>
            <a:grpSpLocks/>
          </p:cNvGrpSpPr>
          <p:nvPr/>
        </p:nvGrpSpPr>
        <p:grpSpPr bwMode="auto">
          <a:xfrm>
            <a:off x="4419600" y="5173664"/>
            <a:ext cx="331788" cy="1030287"/>
            <a:chOff x="6240352" y="2055335"/>
            <a:chExt cx="771307" cy="1017716"/>
          </a:xfrm>
        </p:grpSpPr>
        <p:grpSp>
          <p:nvGrpSpPr>
            <p:cNvPr id="20544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5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6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8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11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7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4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0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6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2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45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45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87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7" name="Group 824"/>
          <p:cNvGrpSpPr>
            <a:grpSpLocks/>
          </p:cNvGrpSpPr>
          <p:nvPr/>
        </p:nvGrpSpPr>
        <p:grpSpPr bwMode="auto">
          <a:xfrm>
            <a:off x="4795839" y="5173664"/>
            <a:ext cx="331787" cy="1030287"/>
            <a:chOff x="6240352" y="2055335"/>
            <a:chExt cx="771307" cy="1017716"/>
          </a:xfrm>
        </p:grpSpPr>
        <p:grpSp>
          <p:nvGrpSpPr>
            <p:cNvPr id="20539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7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48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0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1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3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1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2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0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865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9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9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8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29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5" name="Straight Connector 1064"/>
          <p:cNvCxnSpPr/>
          <p:nvPr/>
        </p:nvCxnSpPr>
        <p:spPr>
          <a:xfrm flipH="1">
            <a:off x="5513389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305" idx="2"/>
          </p:cNvCxnSpPr>
          <p:nvPr/>
        </p:nvCxnSpPr>
        <p:spPr>
          <a:xfrm flipH="1">
            <a:off x="5818188" y="4919664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/>
          <p:cNvCxnSpPr/>
          <p:nvPr/>
        </p:nvCxnSpPr>
        <p:spPr>
          <a:xfrm>
            <a:off x="6135689" y="4719639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endCxn id="1090" idx="0"/>
          </p:cNvCxnSpPr>
          <p:nvPr/>
        </p:nvCxnSpPr>
        <p:spPr>
          <a:xfrm>
            <a:off x="6275389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2" name="Group 1068"/>
          <p:cNvGrpSpPr>
            <a:grpSpLocks/>
          </p:cNvGrpSpPr>
          <p:nvPr/>
        </p:nvGrpSpPr>
        <p:grpSpPr bwMode="auto">
          <a:xfrm>
            <a:off x="5248275" y="5200650"/>
            <a:ext cx="331788" cy="1030288"/>
            <a:chOff x="6240352" y="2055335"/>
            <a:chExt cx="771307" cy="1017716"/>
          </a:xfrm>
        </p:grpSpPr>
        <p:grpSp>
          <p:nvGrpSpPr>
            <p:cNvPr id="20533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68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69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0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1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2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4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6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3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1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9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7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5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3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1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9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7" name="Straight Connector 1286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7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5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3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3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250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3" name="Group 1069"/>
          <p:cNvGrpSpPr>
            <a:grpSpLocks/>
          </p:cNvGrpSpPr>
          <p:nvPr/>
        </p:nvGrpSpPr>
        <p:grpSpPr bwMode="auto">
          <a:xfrm>
            <a:off x="5634039" y="5200650"/>
            <a:ext cx="331787" cy="1030288"/>
            <a:chOff x="6240352" y="2055335"/>
            <a:chExt cx="771307" cy="1017716"/>
          </a:xfrm>
        </p:grpSpPr>
        <p:grpSp>
          <p:nvGrpSpPr>
            <p:cNvPr id="20527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10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1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3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4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6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0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5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3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1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9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7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5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3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1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9" name="Straight Connector 122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7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7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7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92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4" name="Group 1070"/>
          <p:cNvGrpSpPr>
            <a:grpSpLocks/>
          </p:cNvGrpSpPr>
          <p:nvPr/>
        </p:nvGrpSpPr>
        <p:grpSpPr bwMode="auto">
          <a:xfrm>
            <a:off x="6010275" y="5200650"/>
            <a:ext cx="331788" cy="1030288"/>
            <a:chOff x="6240352" y="2055335"/>
            <a:chExt cx="771307" cy="1017716"/>
          </a:xfrm>
        </p:grpSpPr>
        <p:grpSp>
          <p:nvGrpSpPr>
            <p:cNvPr id="20521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152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3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4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5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8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24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7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5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3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1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9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7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5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3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1" name="Straight Connector 1170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69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1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1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1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34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5" name="Group 1071"/>
          <p:cNvGrpSpPr>
            <a:grpSpLocks/>
          </p:cNvGrpSpPr>
          <p:nvPr/>
        </p:nvGrpSpPr>
        <p:grpSpPr bwMode="auto">
          <a:xfrm>
            <a:off x="6388100" y="5200650"/>
            <a:ext cx="330200" cy="1030288"/>
            <a:chOff x="6240352" y="2055335"/>
            <a:chExt cx="771307" cy="1017716"/>
          </a:xfrm>
        </p:grpSpPr>
        <p:grpSp>
          <p:nvGrpSpPr>
            <p:cNvPr id="20515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94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5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6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7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8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00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8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9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7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5" name="Straight Connector 1124"/>
                <p:cNvCxnSpPr/>
                <p:nvPr/>
              </p:nvCxnSpPr>
              <p:spPr>
                <a:xfrm flipV="1">
                  <a:off x="7028464" y="2846446"/>
                  <a:ext cx="104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3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1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9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7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5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3" name="Straight Connector 1112"/>
                <p:cNvCxnSpPr/>
                <p:nvPr/>
              </p:nvCxnSpPr>
              <p:spPr>
                <a:xfrm flipV="1">
                  <a:off x="7022349" y="2846432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/>
                <p:cNvCxnSpPr/>
                <p:nvPr/>
              </p:nvCxnSpPr>
              <p:spPr>
                <a:xfrm flipV="1">
                  <a:off x="6581564" y="2938951"/>
                  <a:ext cx="44678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1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6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6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76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12" name="Straight Connector 1311"/>
          <p:cNvCxnSpPr/>
          <p:nvPr/>
        </p:nvCxnSpPr>
        <p:spPr>
          <a:xfrm flipH="1">
            <a:off x="7078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552" idx="2"/>
          </p:cNvCxnSpPr>
          <p:nvPr/>
        </p:nvCxnSpPr>
        <p:spPr>
          <a:xfrm flipH="1">
            <a:off x="7383463" y="4927601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/>
          <p:nvPr/>
        </p:nvCxnSpPr>
        <p:spPr>
          <a:xfrm>
            <a:off x="7700963" y="4725989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endCxn id="1337" idx="0"/>
          </p:cNvCxnSpPr>
          <p:nvPr/>
        </p:nvCxnSpPr>
        <p:spPr>
          <a:xfrm>
            <a:off x="7840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50" name="Group 1315"/>
          <p:cNvGrpSpPr>
            <a:grpSpLocks/>
          </p:cNvGrpSpPr>
          <p:nvPr/>
        </p:nvGrpSpPr>
        <p:grpSpPr bwMode="auto">
          <a:xfrm>
            <a:off x="6813550" y="5207001"/>
            <a:ext cx="331788" cy="1031875"/>
            <a:chOff x="6240352" y="2055335"/>
            <a:chExt cx="771307" cy="1017716"/>
          </a:xfrm>
        </p:grpSpPr>
        <p:grpSp>
          <p:nvGrpSpPr>
            <p:cNvPr id="20510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515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6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7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8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9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21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2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50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1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8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9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6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7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4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5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2" name="Straight Connector 1541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Straight Connector 1542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0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1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8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9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6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7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4" name="Straight Connector 1533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2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0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0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51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2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3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4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97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8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1" name="Group 1316"/>
          <p:cNvGrpSpPr>
            <a:grpSpLocks/>
          </p:cNvGrpSpPr>
          <p:nvPr/>
        </p:nvGrpSpPr>
        <p:grpSpPr bwMode="auto">
          <a:xfrm>
            <a:off x="7199313" y="5207001"/>
            <a:ext cx="330200" cy="1031875"/>
            <a:chOff x="6240352" y="2055335"/>
            <a:chExt cx="771307" cy="1017716"/>
          </a:xfrm>
        </p:grpSpPr>
        <p:grpSp>
          <p:nvGrpSpPr>
            <p:cNvPr id="20504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457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58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9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1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7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2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0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1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8" name="Straight Connector 1487"/>
                <p:cNvCxnSpPr/>
                <p:nvPr/>
              </p:nvCxnSpPr>
              <p:spPr>
                <a:xfrm flipV="1">
                  <a:off x="7028464" y="2845851"/>
                  <a:ext cx="104948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9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6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7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4" name="Straight Connector 1483"/>
                <p:cNvCxnSpPr/>
                <p:nvPr/>
              </p:nvCxnSpPr>
              <p:spPr>
                <a:xfrm flipV="1">
                  <a:off x="7029423" y="2845643"/>
                  <a:ext cx="110945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5" name="Straight Connector 1484"/>
                <p:cNvCxnSpPr/>
                <p:nvPr/>
              </p:nvCxnSpPr>
              <p:spPr>
                <a:xfrm flipV="1">
                  <a:off x="6582641" y="293488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2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3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0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8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flipV="1">
                  <a:off x="7022348" y="2846793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 flipV="1">
                  <a:off x="6581564" y="2939171"/>
                  <a:ext cx="446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8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4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04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04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4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4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5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6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39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2" name="Group 1317"/>
          <p:cNvGrpSpPr>
            <a:grpSpLocks/>
          </p:cNvGrpSpPr>
          <p:nvPr/>
        </p:nvGrpSpPr>
        <p:grpSpPr bwMode="auto">
          <a:xfrm>
            <a:off x="7575550" y="5207001"/>
            <a:ext cx="331788" cy="1031875"/>
            <a:chOff x="6240352" y="2055335"/>
            <a:chExt cx="771307" cy="1017716"/>
          </a:xfrm>
        </p:grpSpPr>
        <p:grpSp>
          <p:nvGrpSpPr>
            <p:cNvPr id="20498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2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3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5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1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4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2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0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8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6" name="Straight Connector 1425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4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2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3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0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8" name="Straight Connector 1417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6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8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8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6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7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8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81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3" name="Group 1318"/>
          <p:cNvGrpSpPr>
            <a:grpSpLocks/>
          </p:cNvGrpSpPr>
          <p:nvPr/>
        </p:nvGrpSpPr>
        <p:grpSpPr bwMode="auto">
          <a:xfrm>
            <a:off x="7951789" y="5207001"/>
            <a:ext cx="331787" cy="1031875"/>
            <a:chOff x="6240352" y="2055335"/>
            <a:chExt cx="771307" cy="1017716"/>
          </a:xfrm>
        </p:grpSpPr>
        <p:grpSp>
          <p:nvGrpSpPr>
            <p:cNvPr id="20492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41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2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4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7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95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6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4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2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0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8" name="Straight Connector 1367"/>
                <p:cNvCxnSpPr/>
                <p:nvPr/>
              </p:nvCxnSpPr>
              <p:spPr>
                <a:xfrm flipV="1">
                  <a:off x="7027273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/>
                <p:cNvCxnSpPr/>
                <p:nvPr/>
              </p:nvCxnSpPr>
              <p:spPr>
                <a:xfrm flipV="1">
                  <a:off x="6582627" y="293488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6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4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2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0" name="Straight Connector 1359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58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2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2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8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9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40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23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7" name="TextBox 1556"/>
          <p:cNvSpPr txBox="1"/>
          <p:nvPr/>
        </p:nvSpPr>
        <p:spPr>
          <a:xfrm flipH="1">
            <a:off x="4483101" y="4105275"/>
            <a:ext cx="542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559" name="TextBox 1558"/>
          <p:cNvSpPr txBox="1"/>
          <p:nvPr/>
        </p:nvSpPr>
        <p:spPr>
          <a:xfrm>
            <a:off x="2058989" y="615632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560" name="TextBox 1559"/>
          <p:cNvSpPr txBox="1"/>
          <p:nvPr/>
        </p:nvSpPr>
        <p:spPr>
          <a:xfrm>
            <a:off x="2459039" y="6154739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61" name="TextBox 1560"/>
          <p:cNvSpPr txBox="1"/>
          <p:nvPr/>
        </p:nvSpPr>
        <p:spPr>
          <a:xfrm>
            <a:off x="2857501" y="6153150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62" name="TextBox 1561"/>
          <p:cNvSpPr txBox="1"/>
          <p:nvPr/>
        </p:nvSpPr>
        <p:spPr>
          <a:xfrm>
            <a:off x="3224214" y="6151564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563" name="TextBox 1562"/>
          <p:cNvSpPr txBox="1"/>
          <p:nvPr/>
        </p:nvSpPr>
        <p:spPr>
          <a:xfrm>
            <a:off x="3651251" y="614997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564" name="TextBox 1563"/>
          <p:cNvSpPr txBox="1"/>
          <p:nvPr/>
        </p:nvSpPr>
        <p:spPr>
          <a:xfrm>
            <a:off x="4022726" y="6148389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565" name="TextBox 1564"/>
          <p:cNvSpPr txBox="1"/>
          <p:nvPr/>
        </p:nvSpPr>
        <p:spPr>
          <a:xfrm>
            <a:off x="4405314" y="6146801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566" name="TextBox 1565"/>
          <p:cNvSpPr txBox="1"/>
          <p:nvPr/>
        </p:nvSpPr>
        <p:spPr>
          <a:xfrm>
            <a:off x="4783139" y="6151564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grpSp>
        <p:nvGrpSpPr>
          <p:cNvPr id="204863" name="Group 187"/>
          <p:cNvGrpSpPr>
            <a:grpSpLocks/>
          </p:cNvGrpSpPr>
          <p:nvPr/>
        </p:nvGrpSpPr>
        <p:grpSpPr bwMode="auto">
          <a:xfrm>
            <a:off x="2473326" y="4538663"/>
            <a:ext cx="1052513" cy="355600"/>
            <a:chOff x="4410" y="1365"/>
            <a:chExt cx="663" cy="224"/>
          </a:xfrm>
        </p:grpSpPr>
        <p:sp>
          <p:nvSpPr>
            <p:cNvPr id="70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4" name="Group 187"/>
          <p:cNvGrpSpPr>
            <a:grpSpLocks/>
          </p:cNvGrpSpPr>
          <p:nvPr/>
        </p:nvGrpSpPr>
        <p:grpSpPr bwMode="auto">
          <a:xfrm>
            <a:off x="4037013" y="4540250"/>
            <a:ext cx="1052512" cy="355600"/>
            <a:chOff x="4410" y="1365"/>
            <a:chExt cx="663" cy="224"/>
          </a:xfrm>
        </p:grpSpPr>
        <p:sp>
          <p:nvSpPr>
            <p:cNvPr id="10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5" name="Group 187"/>
          <p:cNvGrpSpPr>
            <a:grpSpLocks/>
          </p:cNvGrpSpPr>
          <p:nvPr/>
        </p:nvGrpSpPr>
        <p:grpSpPr bwMode="auto">
          <a:xfrm>
            <a:off x="5627688" y="4567238"/>
            <a:ext cx="1052512" cy="355600"/>
            <a:chOff x="4410" y="1365"/>
            <a:chExt cx="663" cy="224"/>
          </a:xfrm>
        </p:grpSpPr>
        <p:sp>
          <p:nvSpPr>
            <p:cNvPr id="1305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6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7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8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9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6" name="Group 187"/>
          <p:cNvGrpSpPr>
            <a:grpSpLocks/>
          </p:cNvGrpSpPr>
          <p:nvPr/>
        </p:nvGrpSpPr>
        <p:grpSpPr bwMode="auto">
          <a:xfrm>
            <a:off x="7192963" y="4575175"/>
            <a:ext cx="1052512" cy="355600"/>
            <a:chOff x="4410" y="1365"/>
            <a:chExt cx="663" cy="224"/>
          </a:xfrm>
        </p:grpSpPr>
        <p:sp>
          <p:nvSpPr>
            <p:cNvPr id="15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90750" y="4614864"/>
            <a:ext cx="31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558" name="TextBox 1557"/>
          <p:cNvSpPr txBox="1"/>
          <p:nvPr/>
        </p:nvSpPr>
        <p:spPr>
          <a:xfrm>
            <a:off x="3743325" y="4648200"/>
            <a:ext cx="317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544" name="Straight Connector 543"/>
          <p:cNvCxnSpPr>
            <a:endCxn id="40" idx="1"/>
          </p:cNvCxnSpPr>
          <p:nvPr/>
        </p:nvCxnSpPr>
        <p:spPr>
          <a:xfrm>
            <a:off x="5918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>
            <a:stCxn id="11" idx="1"/>
          </p:cNvCxnSpPr>
          <p:nvPr/>
        </p:nvCxnSpPr>
        <p:spPr>
          <a:xfrm flipH="1">
            <a:off x="4422776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72064" y="3138489"/>
            <a:ext cx="1184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Border router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4575175" y="3522664"/>
            <a:ext cx="1169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Access router</a:t>
            </a:r>
          </a:p>
        </p:txBody>
      </p:sp>
      <p:sp>
        <p:nvSpPr>
          <p:cNvPr id="204877" name="Rectangle 5"/>
          <p:cNvSpPr txBox="1">
            <a:spLocks noChangeArrowheads="1"/>
          </p:cNvSpPr>
          <p:nvPr/>
        </p:nvSpPr>
        <p:spPr bwMode="auto">
          <a:xfrm>
            <a:off x="2070100" y="115889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sp>
        <p:nvSpPr>
          <p:cNvPr id="26" name="Freeform 25"/>
          <p:cNvSpPr/>
          <p:nvPr/>
        </p:nvSpPr>
        <p:spPr>
          <a:xfrm>
            <a:off x="6181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540376" y="1112839"/>
            <a:ext cx="512762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load balancer: application-layer routing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dirty="0">
                <a:latin typeface="Gill Sans MT"/>
                <a:cs typeface="Gill Sans MT"/>
              </a:rPr>
              <a:t>receives external client requests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dirty="0">
                <a:latin typeface="Gill Sans MT"/>
                <a:cs typeface="Gill Sans MT"/>
              </a:rPr>
              <a:t>directs workload within data center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dirty="0">
                <a:latin typeface="Gill Sans MT"/>
                <a:cs typeface="Gill Sans MT"/>
              </a:rPr>
              <a:t>returns results to external client (hiding data center internals from client)</a:t>
            </a:r>
          </a:p>
        </p:txBody>
      </p:sp>
      <p:pic>
        <p:nvPicPr>
          <p:cNvPr id="204882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  <p:grpSp>
        <p:nvGrpSpPr>
          <p:cNvPr id="1133" name="Group 347"/>
          <p:cNvGrpSpPr>
            <a:grpSpLocks/>
          </p:cNvGrpSpPr>
          <p:nvPr/>
        </p:nvGrpSpPr>
        <p:grpSpPr bwMode="auto">
          <a:xfrm>
            <a:off x="3759491" y="3259499"/>
            <a:ext cx="840624" cy="391487"/>
            <a:chOff x="1871277" y="1576300"/>
            <a:chExt cx="1128371" cy="437861"/>
          </a:xfrm>
        </p:grpSpPr>
        <p:sp>
          <p:nvSpPr>
            <p:cNvPr id="1159" name="Oval 115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0" name="Rectangle 115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1" name="Oval 116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2" name="Freeform 116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3" name="Freeform 116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4" name="Freeform 116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5" name="Freeform 116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66" name="Straight Connector 1165"/>
            <p:cNvCxnSpPr>
              <a:endCxn id="11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3" name="Group 347"/>
          <p:cNvGrpSpPr>
            <a:grpSpLocks/>
          </p:cNvGrpSpPr>
          <p:nvPr/>
        </p:nvGrpSpPr>
        <p:grpSpPr bwMode="auto">
          <a:xfrm>
            <a:off x="6644257" y="3365875"/>
            <a:ext cx="840624" cy="391487"/>
            <a:chOff x="1871277" y="1576300"/>
            <a:chExt cx="1128371" cy="437861"/>
          </a:xfrm>
        </p:grpSpPr>
        <p:sp>
          <p:nvSpPr>
            <p:cNvPr id="1224" name="Oval 1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5" name="Rectangle 1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6" name="Oval 1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7" name="Freeform 124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8" name="Freeform 124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9" name="Freeform 124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75" name="Freeform 127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76" name="Straight Connector 1275"/>
            <p:cNvCxnSpPr>
              <a:endCxn id="1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Straight Connector 127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9" name="Straight Connector 538"/>
          <p:cNvCxnSpPr/>
          <p:nvPr/>
        </p:nvCxnSpPr>
        <p:spPr>
          <a:xfrm>
            <a:off x="4538664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59"/>
          <p:cNvSpPr>
            <a:spLocks/>
          </p:cNvSpPr>
          <p:nvPr/>
        </p:nvSpPr>
        <p:spPr bwMode="auto">
          <a:xfrm>
            <a:off x="2989264" y="2244725"/>
            <a:ext cx="2046287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Internet</a:t>
            </a:r>
          </a:p>
        </p:txBody>
      </p:sp>
      <p:grpSp>
        <p:nvGrpSpPr>
          <p:cNvPr id="1168" name="Group 347"/>
          <p:cNvGrpSpPr>
            <a:grpSpLocks/>
          </p:cNvGrpSpPr>
          <p:nvPr/>
        </p:nvGrpSpPr>
        <p:grpSpPr bwMode="auto">
          <a:xfrm>
            <a:off x="5241566" y="2796787"/>
            <a:ext cx="840624" cy="391487"/>
            <a:chOff x="1871277" y="1576300"/>
            <a:chExt cx="1128371" cy="437861"/>
          </a:xfrm>
        </p:grpSpPr>
        <p:sp>
          <p:nvSpPr>
            <p:cNvPr id="1189" name="Oval 118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0" name="Rectangle 118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91" name="Oval 119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7" name="Freeform 1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8" name="Freeform 1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9" name="Freeform 1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0" name="Freeform 1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21" name="Straight Connector 1220"/>
            <p:cNvCxnSpPr>
              <a:endCxn id="119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4076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3629026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6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5" name="Group 1"/>
          <p:cNvGrpSpPr>
            <a:grpSpLocks/>
          </p:cNvGrpSpPr>
          <p:nvPr/>
        </p:nvGrpSpPr>
        <p:grpSpPr bwMode="auto">
          <a:xfrm>
            <a:off x="2230439" y="3411538"/>
            <a:ext cx="7951787" cy="3033712"/>
            <a:chOff x="668088" y="1859772"/>
            <a:chExt cx="7950943" cy="3032546"/>
          </a:xfrm>
        </p:grpSpPr>
        <p:grpSp>
          <p:nvGrpSpPr>
            <p:cNvPr id="205829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52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30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5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7" name="TextBox 546"/>
            <p:cNvSpPr txBox="1"/>
            <p:nvPr/>
          </p:nvSpPr>
          <p:spPr>
            <a:xfrm>
              <a:off x="7042811" y="3997312"/>
              <a:ext cx="1063512" cy="307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Server racks</a:t>
              </a:r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7026938" y="3540288"/>
              <a:ext cx="1144466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TOR switches</a:t>
              </a: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026938" y="1893096"/>
              <a:ext cx="1592093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Tier-1 switches</a:t>
              </a: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025350" y="2730974"/>
              <a:ext cx="1592094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Tier-2 switches</a:t>
              </a:r>
            </a:p>
          </p:txBody>
        </p:sp>
        <p:grpSp>
          <p:nvGrpSpPr>
            <p:cNvPr id="205835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206613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7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4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0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endCxn id="775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618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96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3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43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824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8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5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6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/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6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4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/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7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2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/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8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0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/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9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8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0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6" name="Straight Connector 565"/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1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4" name="Straight Connector 563"/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2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2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3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0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97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98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52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511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19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38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61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2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4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7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66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6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7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4" name="Straight Connector 693"/>
                    <p:cNvCxnSpPr/>
                    <p:nvPr/>
                  </p:nvCxnSpPr>
                  <p:spPr>
                    <a:xfrm flipV="1">
                      <a:off x="7035684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/>
                    <p:nvPr/>
                  </p:nvCxnSpPr>
                  <p:spPr>
                    <a:xfrm flipV="1">
                      <a:off x="6582008" y="293493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8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2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/>
                    <p:nvPr/>
                  </p:nvCxnSpPr>
                  <p:spPr>
                    <a:xfrm flipV="1">
                      <a:off x="6582488" y="29348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9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0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Straight Connector 690"/>
                    <p:cNvCxnSpPr/>
                    <p:nvPr/>
                  </p:nvCxnSpPr>
                  <p:spPr>
                    <a:xfrm flipV="1">
                      <a:off x="6582967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0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8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9" name="Straight Connector 688"/>
                    <p:cNvCxnSpPr/>
                    <p:nvPr/>
                  </p:nvCxnSpPr>
                  <p:spPr>
                    <a:xfrm flipV="1">
                      <a:off x="6583447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1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6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7" name="Straight Connector 686"/>
                    <p:cNvCxnSpPr/>
                    <p:nvPr/>
                  </p:nvCxnSpPr>
                  <p:spPr>
                    <a:xfrm flipV="1">
                      <a:off x="6589897" y="293935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2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4" name="Straight Connector 683"/>
                    <p:cNvCxnSpPr/>
                    <p:nvPr/>
                  </p:nvCxnSpPr>
                  <p:spPr>
                    <a:xfrm flipV="1">
                      <a:off x="7029128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5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3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2" name="Straight Connector 681"/>
                    <p:cNvCxnSpPr/>
                    <p:nvPr/>
                  </p:nvCxnSpPr>
                  <p:spPr>
                    <a:xfrm flipV="1">
                      <a:off x="7029607" y="2842092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3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4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0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1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5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78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9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39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40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65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643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0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80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20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1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2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3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4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25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6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08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5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09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3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Straight Connector 753"/>
                    <p:cNvCxnSpPr/>
                    <p:nvPr/>
                  </p:nvCxnSpPr>
                  <p:spPr>
                    <a:xfrm flipV="1">
                      <a:off x="6581409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0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1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2" name="Straight Connector 751"/>
                    <p:cNvCxnSpPr/>
                    <p:nvPr/>
                  </p:nvCxnSpPr>
                  <p:spPr>
                    <a:xfrm flipV="1">
                      <a:off x="6581888" y="29348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1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9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Straight Connector 749"/>
                    <p:cNvCxnSpPr/>
                    <p:nvPr/>
                  </p:nvCxnSpPr>
                  <p:spPr>
                    <a:xfrm flipV="1">
                      <a:off x="6582367" y="293479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2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7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8" name="Straight Connector 747"/>
                    <p:cNvCxnSpPr/>
                    <p:nvPr/>
                  </p:nvCxnSpPr>
                  <p:spPr>
                    <a:xfrm flipV="1">
                      <a:off x="6582847" y="293472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3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5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6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4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3" name="Straight Connector 742"/>
                    <p:cNvCxnSpPr/>
                    <p:nvPr/>
                  </p:nvCxnSpPr>
                  <p:spPr>
                    <a:xfrm flipV="1">
                      <a:off x="70285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5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1" name="Straight Connector 740"/>
                    <p:cNvCxnSpPr/>
                    <p:nvPr/>
                  </p:nvCxnSpPr>
                  <p:spPr>
                    <a:xfrm flipV="1">
                      <a:off x="70290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6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9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7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7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8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81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82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02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1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22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79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0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1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2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3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4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5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650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4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5" name="Straight Connector 814"/>
                    <p:cNvCxnSpPr/>
                    <p:nvPr/>
                  </p:nvCxnSpPr>
                  <p:spPr>
                    <a:xfrm flipV="1">
                      <a:off x="6574360" y="29381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1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2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Straight Connector 812"/>
                    <p:cNvCxnSpPr/>
                    <p:nvPr/>
                  </p:nvCxnSpPr>
                  <p:spPr>
                    <a:xfrm flipV="1">
                      <a:off x="6580811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2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0" name="Straight Connector 809"/>
                    <p:cNvCxnSpPr/>
                    <p:nvPr/>
                  </p:nvCxnSpPr>
                  <p:spPr>
                    <a:xfrm flipV="1">
                      <a:off x="7020041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Straight Connector 810"/>
                    <p:cNvCxnSpPr/>
                    <p:nvPr/>
                  </p:nvCxnSpPr>
                  <p:spPr>
                    <a:xfrm flipV="1">
                      <a:off x="6581290" y="293486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3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8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Straight Connector 808"/>
                    <p:cNvCxnSpPr/>
                    <p:nvPr/>
                  </p:nvCxnSpPr>
                  <p:spPr>
                    <a:xfrm flipV="1">
                      <a:off x="6581770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4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6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7" name="Straight Connector 806"/>
                    <p:cNvCxnSpPr/>
                    <p:nvPr/>
                  </p:nvCxnSpPr>
                  <p:spPr>
                    <a:xfrm flipV="1">
                      <a:off x="6582249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5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4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5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6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2" name="Straight Connector 801"/>
                    <p:cNvCxnSpPr/>
                    <p:nvPr/>
                  </p:nvCxnSpPr>
                  <p:spPr>
                    <a:xfrm flipV="1">
                      <a:off x="70279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3" name="Straight Connector 802"/>
                    <p:cNvCxnSpPr/>
                    <p:nvPr/>
                  </p:nvCxnSpPr>
                  <p:spPr>
                    <a:xfrm flipV="1">
                      <a:off x="6574255" y="293928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7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0" name="Straight Connector 799"/>
                    <p:cNvCxnSpPr/>
                    <p:nvPr/>
                  </p:nvCxnSpPr>
                  <p:spPr>
                    <a:xfrm flipV="1">
                      <a:off x="70284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1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8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8" name="Straight Connector 797"/>
                    <p:cNvCxnSpPr/>
                    <p:nvPr/>
                  </p:nvCxnSpPr>
                  <p:spPr>
                    <a:xfrm flipV="1">
                      <a:off x="7019938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9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9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6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23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24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7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61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6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206367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0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18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>
                <a:stCxn id="1058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>
                <a:endCxn id="843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372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550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21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2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3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4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5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6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7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78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6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7" name="Straight Connector 1056"/>
                    <p:cNvCxnSpPr/>
                    <p:nvPr/>
                  </p:nvCxnSpPr>
                  <p:spPr>
                    <a:xfrm flipV="1">
                      <a:off x="6573839" y="293862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79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4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5" name="Straight Connector 1054"/>
                    <p:cNvCxnSpPr/>
                    <p:nvPr/>
                  </p:nvCxnSpPr>
                  <p:spPr>
                    <a:xfrm flipV="1">
                      <a:off x="6574320" y="293855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0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2" name="Straight Connector 1051"/>
                    <p:cNvCxnSpPr/>
                    <p:nvPr/>
                  </p:nvCxnSpPr>
                  <p:spPr>
                    <a:xfrm flipV="1">
                      <a:off x="7019520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3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1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0" name="Straight Connector 1049"/>
                    <p:cNvCxnSpPr/>
                    <p:nvPr/>
                  </p:nvCxnSpPr>
                  <p:spPr>
                    <a:xfrm flipV="1">
                      <a:off x="7020000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1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2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8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9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3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6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7" name="Straight Connector 1046"/>
                    <p:cNvCxnSpPr/>
                    <p:nvPr/>
                  </p:nvCxnSpPr>
                  <p:spPr>
                    <a:xfrm flipV="1">
                      <a:off x="6582209" y="294297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4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4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5" name="Straight Connector 1044"/>
                    <p:cNvCxnSpPr/>
                    <p:nvPr/>
                  </p:nvCxnSpPr>
                  <p:spPr>
                    <a:xfrm flipV="1">
                      <a:off x="6573734" y="294290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5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2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3" name="Straight Connector 1042"/>
                    <p:cNvCxnSpPr/>
                    <p:nvPr/>
                  </p:nvCxnSpPr>
                  <p:spPr>
                    <a:xfrm flipV="1">
                      <a:off x="6574213" y="29428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6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0" name="Straight Connector 1039"/>
                    <p:cNvCxnSpPr/>
                    <p:nvPr/>
                  </p:nvCxnSpPr>
                  <p:spPr>
                    <a:xfrm flipV="1">
                      <a:off x="7019417" y="285034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1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7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8" name="Straight Connector 1037"/>
                    <p:cNvCxnSpPr/>
                    <p:nvPr/>
                  </p:nvCxnSpPr>
                  <p:spPr>
                    <a:xfrm flipV="1">
                      <a:off x="7019897" y="28502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9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551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552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1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03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4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5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6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7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8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9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0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1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2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3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3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92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63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4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5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6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7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68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9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20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8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9" name="Straight Connector 998"/>
                    <p:cNvCxnSpPr/>
                    <p:nvPr/>
                  </p:nvCxnSpPr>
                  <p:spPr>
                    <a:xfrm flipV="1">
                      <a:off x="6574288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1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6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7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2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4" name="Straight Connector 993"/>
                    <p:cNvCxnSpPr/>
                    <p:nvPr/>
                  </p:nvCxnSpPr>
                  <p:spPr>
                    <a:xfrm flipV="1">
                      <a:off x="7019972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3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2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4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0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5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8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9" name="Straight Connector 988"/>
                    <p:cNvCxnSpPr/>
                    <p:nvPr/>
                  </p:nvCxnSpPr>
                  <p:spPr>
                    <a:xfrm flipV="1">
                      <a:off x="6582659" y="294297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6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6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" name="Straight Connector 986"/>
                    <p:cNvCxnSpPr/>
                    <p:nvPr/>
                  </p:nvCxnSpPr>
                  <p:spPr>
                    <a:xfrm flipV="1">
                      <a:off x="6574185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7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4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" name="Straight Connector 984"/>
                    <p:cNvCxnSpPr/>
                    <p:nvPr/>
                  </p:nvCxnSpPr>
                  <p:spPr>
                    <a:xfrm flipV="1">
                      <a:off x="6580634" y="294284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8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2" name="Straight Connector 981"/>
                    <p:cNvCxnSpPr/>
                    <p:nvPr/>
                  </p:nvCxnSpPr>
                  <p:spPr>
                    <a:xfrm flipV="1">
                      <a:off x="7019866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3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9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0" name="Straight Connector 979"/>
                    <p:cNvCxnSpPr/>
                    <p:nvPr/>
                  </p:nvCxnSpPr>
                  <p:spPr>
                    <a:xfrm flipV="1">
                      <a:off x="7026315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1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93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94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5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9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945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4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34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05" name="Rectangle 904"/>
                  <p:cNvSpPr/>
                  <p:nvPr/>
                </p:nvSpPr>
                <p:spPr>
                  <a:xfrm>
                    <a:off x="6508368" y="3062348"/>
                    <a:ext cx="456662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6" name="Straight Connector 905"/>
                  <p:cNvCxnSpPr/>
                  <p:nvPr/>
                </p:nvCxnSpPr>
                <p:spPr>
                  <a:xfrm flipV="1">
                    <a:off x="6848625" y="3062348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7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8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9" name="Rectangle 908"/>
                  <p:cNvSpPr/>
                  <p:nvPr/>
                </p:nvSpPr>
                <p:spPr>
                  <a:xfrm>
                    <a:off x="6815794" y="3703060"/>
                    <a:ext cx="14028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11" name="Straight Connector 910"/>
                  <p:cNvCxnSpPr/>
                  <p:nvPr/>
                </p:nvCxnSpPr>
                <p:spPr>
                  <a:xfrm flipV="1">
                    <a:off x="6848625" y="3804884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62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40" name="Straight Connector 939"/>
                    <p:cNvCxnSpPr/>
                    <p:nvPr/>
                  </p:nvCxnSpPr>
                  <p:spPr>
                    <a:xfrm flipV="1">
                      <a:off x="7036319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1" name="Straight Connector 940"/>
                    <p:cNvCxnSpPr/>
                    <p:nvPr/>
                  </p:nvCxnSpPr>
                  <p:spPr>
                    <a:xfrm flipV="1">
                      <a:off x="6573691" y="2938628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3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8" name="Straight Connector 937"/>
                    <p:cNvCxnSpPr/>
                    <p:nvPr/>
                  </p:nvCxnSpPr>
                  <p:spPr>
                    <a:xfrm flipV="1">
                      <a:off x="7036801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9" name="Straight Connector 938"/>
                    <p:cNvCxnSpPr/>
                    <p:nvPr/>
                  </p:nvCxnSpPr>
                  <p:spPr>
                    <a:xfrm flipV="1">
                      <a:off x="6574172" y="2938559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4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6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7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5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4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5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6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2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19388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3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7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0" name="Straight Connector 929"/>
                    <p:cNvCxnSpPr/>
                    <p:nvPr/>
                  </p:nvCxnSpPr>
                  <p:spPr>
                    <a:xfrm flipV="1">
                      <a:off x="7035737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/>
                    <p:nvPr/>
                  </p:nvCxnSpPr>
                  <p:spPr>
                    <a:xfrm flipV="1">
                      <a:off x="6582061" y="294297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8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8" name="Straight Connector 927"/>
                    <p:cNvCxnSpPr/>
                    <p:nvPr/>
                  </p:nvCxnSpPr>
                  <p:spPr>
                    <a:xfrm flipV="1">
                      <a:off x="70362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/>
                    <p:nvPr/>
                  </p:nvCxnSpPr>
                  <p:spPr>
                    <a:xfrm flipV="1">
                      <a:off x="6573585" y="2942909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9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6" name="Straight Connector 925"/>
                    <p:cNvCxnSpPr/>
                    <p:nvPr/>
                  </p:nvCxnSpPr>
                  <p:spPr>
                    <a:xfrm flipV="1">
                      <a:off x="7036695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Straight Connector 926"/>
                    <p:cNvCxnSpPr/>
                    <p:nvPr/>
                  </p:nvCxnSpPr>
                  <p:spPr>
                    <a:xfrm flipV="1">
                      <a:off x="6574065" y="2942840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0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4" name="Straight Connector 923"/>
                    <p:cNvCxnSpPr/>
                    <p:nvPr/>
                  </p:nvCxnSpPr>
                  <p:spPr>
                    <a:xfrm flipV="1">
                      <a:off x="7028222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Straight Connector 924"/>
                    <p:cNvCxnSpPr/>
                    <p:nvPr/>
                  </p:nvCxnSpPr>
                  <p:spPr>
                    <a:xfrm flipV="1">
                      <a:off x="6574546" y="293963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1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2" name="Straight Connector 921"/>
                    <p:cNvCxnSpPr/>
                    <p:nvPr/>
                  </p:nvCxnSpPr>
                  <p:spPr>
                    <a:xfrm flipV="1">
                      <a:off x="7028701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35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36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0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87" name="Straight Connector 886"/>
                  <p:cNvCxnSpPr/>
                  <p:nvPr/>
                </p:nvCxnSpPr>
                <p:spPr>
                  <a:xfrm flipH="1">
                    <a:off x="7006804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6884999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>
                    <a:off x="6881307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>
                    <a:off x="687761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6877617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6873925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>
                    <a:off x="6873925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>
                    <a:off x="6870235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/>
                  <p:cNvCxnSpPr/>
                  <p:nvPr/>
                </p:nvCxnSpPr>
                <p:spPr>
                  <a:xfrm>
                    <a:off x="6877617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/>
                  <p:cNvCxnSpPr/>
                  <p:nvPr/>
                </p:nvCxnSpPr>
                <p:spPr>
                  <a:xfrm>
                    <a:off x="6881307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/>
                  <p:cNvCxnSpPr/>
                  <p:nvPr/>
                </p:nvCxnSpPr>
                <p:spPr>
                  <a:xfrm>
                    <a:off x="687761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/>
                  <p:cNvCxnSpPr/>
                  <p:nvPr/>
                </p:nvCxnSpPr>
                <p:spPr>
                  <a:xfrm>
                    <a:off x="6884999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 flipH="1">
                    <a:off x="6884999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5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76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48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9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0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1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3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04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2" name="Straight Connector 881"/>
                    <p:cNvCxnSpPr/>
                    <p:nvPr/>
                  </p:nvCxnSpPr>
                  <p:spPr>
                    <a:xfrm flipV="1">
                      <a:off x="7035722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3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5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0" name="Straight Connector 879"/>
                    <p:cNvCxnSpPr/>
                    <p:nvPr/>
                  </p:nvCxnSpPr>
                  <p:spPr>
                    <a:xfrm flipV="1">
                      <a:off x="7036203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1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6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8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9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7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6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7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8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4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" name="Straight Connector 874"/>
                    <p:cNvCxnSpPr/>
                    <p:nvPr/>
                  </p:nvCxnSpPr>
                  <p:spPr>
                    <a:xfrm flipV="1">
                      <a:off x="6589935" y="2938350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9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2" name="Straight Connector 871"/>
                    <p:cNvCxnSpPr/>
                    <p:nvPr/>
                  </p:nvCxnSpPr>
                  <p:spPr>
                    <a:xfrm flipV="1">
                      <a:off x="7035137" y="2845854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" name="Straight Connector 872"/>
                    <p:cNvCxnSpPr/>
                    <p:nvPr/>
                  </p:nvCxnSpPr>
                  <p:spPr>
                    <a:xfrm flipV="1">
                      <a:off x="6590416" y="294297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0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0" name="Straight Connector 869"/>
                    <p:cNvCxnSpPr/>
                    <p:nvPr/>
                  </p:nvCxnSpPr>
                  <p:spPr>
                    <a:xfrm flipV="1">
                      <a:off x="70356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1" name="Straight Connector 870"/>
                    <p:cNvCxnSpPr/>
                    <p:nvPr/>
                  </p:nvCxnSpPr>
                  <p:spPr>
                    <a:xfrm flipV="1">
                      <a:off x="6581941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1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8" name="Straight Connector 867"/>
                    <p:cNvCxnSpPr/>
                    <p:nvPr/>
                  </p:nvCxnSpPr>
                  <p:spPr>
                    <a:xfrm flipV="1">
                      <a:off x="7036096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9" name="Straight Connector 868"/>
                    <p:cNvCxnSpPr/>
                    <p:nvPr/>
                  </p:nvCxnSpPr>
                  <p:spPr>
                    <a:xfrm flipV="1">
                      <a:off x="6582420" y="294284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2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6" name="Straight Connector 865"/>
                    <p:cNvCxnSpPr/>
                    <p:nvPr/>
                  </p:nvCxnSpPr>
                  <p:spPr>
                    <a:xfrm flipV="1">
                      <a:off x="7027624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7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3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4" name="Straight Connector 863"/>
                    <p:cNvCxnSpPr/>
                    <p:nvPr/>
                  </p:nvCxnSpPr>
                  <p:spPr>
                    <a:xfrm flipV="1">
                      <a:off x="7028103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5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77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78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84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29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/>
                  <p:cNvCxnSpPr/>
                  <p:nvPr/>
                </p:nvCxnSpPr>
                <p:spPr>
                  <a:xfrm>
                    <a:off x="6884257" y="230442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>
                    <a:off x="6880567" y="236865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>
                    <a:off x="6880567" y="244541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/>
                  <p:nvPr/>
                </p:nvCxnSpPr>
                <p:spPr>
                  <a:xfrm>
                    <a:off x="6876875" y="25096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>
                    <a:off x="6873185" y="2570734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/>
                  <p:cNvCxnSpPr/>
                  <p:nvPr/>
                </p:nvCxnSpPr>
                <p:spPr>
                  <a:xfrm>
                    <a:off x="6873185" y="2638096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/>
                  <p:cNvCxnSpPr/>
                  <p:nvPr/>
                </p:nvCxnSpPr>
                <p:spPr>
                  <a:xfrm>
                    <a:off x="6869493" y="270702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/>
                  <p:cNvCxnSpPr/>
                  <p:nvPr/>
                </p:nvCxnSpPr>
                <p:spPr>
                  <a:xfrm>
                    <a:off x="6876875" y="2775951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/>
                  <p:cNvCxnSpPr/>
                  <p:nvPr/>
                </p:nvCxnSpPr>
                <p:spPr>
                  <a:xfrm>
                    <a:off x="6880567" y="28433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/>
                  <p:cNvCxnSpPr/>
                  <p:nvPr/>
                </p:nvCxnSpPr>
                <p:spPr>
                  <a:xfrm>
                    <a:off x="6880567" y="2912238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/>
                  <p:cNvCxnSpPr/>
                  <p:nvPr/>
                </p:nvCxnSpPr>
                <p:spPr>
                  <a:xfrm>
                    <a:off x="6884257" y="297646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/>
                  <p:cNvCxnSpPr/>
                  <p:nvPr/>
                </p:nvCxnSpPr>
                <p:spPr>
                  <a:xfrm flipH="1">
                    <a:off x="6884257" y="2132105"/>
                    <a:ext cx="12919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7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206121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3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7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8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9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65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>
                <a:stCxn id="1305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>
                <a:endCxn id="1090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126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04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68" name="Rectangle 1267"/>
                  <p:cNvSpPr/>
                  <p:nvPr/>
                </p:nvSpPr>
                <p:spPr>
                  <a:xfrm>
                    <a:off x="6510771" y="3058460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69" name="Straight Connector 1268"/>
                  <p:cNvCxnSpPr/>
                  <p:nvPr/>
                </p:nvCxnSpPr>
                <p:spPr>
                  <a:xfrm flipV="1">
                    <a:off x="684804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0" name="Rectangle 1269"/>
                  <p:cNvSpPr/>
                  <p:nvPr/>
                </p:nvSpPr>
                <p:spPr>
                  <a:xfrm>
                    <a:off x="6477938" y="3067859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1" name="Straight Connector 1270"/>
                  <p:cNvCxnSpPr/>
                  <p:nvPr/>
                </p:nvCxnSpPr>
                <p:spPr>
                  <a:xfrm flipV="1">
                    <a:off x="639735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2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73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4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332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3" name="Straight Connector 1302"/>
                    <p:cNvCxnSpPr/>
                    <p:nvPr/>
                  </p:nvCxnSpPr>
                  <p:spPr>
                    <a:xfrm flipV="1">
                      <a:off x="7035737" y="2845447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Straight Connector 1303"/>
                    <p:cNvCxnSpPr/>
                    <p:nvPr/>
                  </p:nvCxnSpPr>
                  <p:spPr>
                    <a:xfrm flipV="1">
                      <a:off x="6582061" y="293473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3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1" name="Straight Connector 1300"/>
                    <p:cNvCxnSpPr/>
                    <p:nvPr/>
                  </p:nvCxnSpPr>
                  <p:spPr>
                    <a:xfrm flipV="1">
                      <a:off x="7036218" y="284537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2" name="Straight Connector 1301"/>
                    <p:cNvCxnSpPr/>
                    <p:nvPr/>
                  </p:nvCxnSpPr>
                  <p:spPr>
                    <a:xfrm flipV="1">
                      <a:off x="6582542" y="293467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4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9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0" name="Straight Connector 1299"/>
                    <p:cNvCxnSpPr/>
                    <p:nvPr/>
                  </p:nvCxnSpPr>
                  <p:spPr>
                    <a:xfrm flipV="1">
                      <a:off x="6583022" y="29346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5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7" name="Straight Connector 1296"/>
                    <p:cNvCxnSpPr/>
                    <p:nvPr/>
                  </p:nvCxnSpPr>
                  <p:spPr>
                    <a:xfrm flipV="1">
                      <a:off x="7028224" y="284210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8" name="Straight Connector 1297"/>
                    <p:cNvCxnSpPr/>
                    <p:nvPr/>
                  </p:nvCxnSpPr>
                  <p:spPr>
                    <a:xfrm flipV="1">
                      <a:off x="6583501" y="29345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6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5" name="Straight Connector 1294"/>
                    <p:cNvCxnSpPr/>
                    <p:nvPr/>
                  </p:nvCxnSpPr>
                  <p:spPr>
                    <a:xfrm flipV="1">
                      <a:off x="7028703" y="284203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6" name="Straight Connector 1295"/>
                    <p:cNvCxnSpPr/>
                    <p:nvPr/>
                  </p:nvCxnSpPr>
                  <p:spPr>
                    <a:xfrm flipV="1">
                      <a:off x="6589950" y="2934461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7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3" name="Straight Connector 1292"/>
                    <p:cNvCxnSpPr/>
                    <p:nvPr/>
                  </p:nvCxnSpPr>
                  <p:spPr>
                    <a:xfrm flipV="1">
                      <a:off x="7035154" y="2841966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4" name="Straight Connector 1293"/>
                    <p:cNvCxnSpPr/>
                    <p:nvPr/>
                  </p:nvCxnSpPr>
                  <p:spPr>
                    <a:xfrm flipV="1">
                      <a:off x="6590431" y="293909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8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1" name="Straight Connector 1290"/>
                    <p:cNvCxnSpPr/>
                    <p:nvPr/>
                  </p:nvCxnSpPr>
                  <p:spPr>
                    <a:xfrm flipV="1">
                      <a:off x="7035633" y="2841896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2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9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9" name="Straight Connector 1288"/>
                    <p:cNvCxnSpPr/>
                    <p:nvPr/>
                  </p:nvCxnSpPr>
                  <p:spPr>
                    <a:xfrm flipV="1">
                      <a:off x="7036113" y="284182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0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0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7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8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1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5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6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05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06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6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250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1" name="Straight Connector 1250"/>
                  <p:cNvCxnSpPr/>
                  <p:nvPr/>
                </p:nvCxnSpPr>
                <p:spPr>
                  <a:xfrm>
                    <a:off x="6884278" y="230366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2" name="Straight Connector 1251"/>
                  <p:cNvCxnSpPr/>
                  <p:nvPr/>
                </p:nvCxnSpPr>
                <p:spPr>
                  <a:xfrm>
                    <a:off x="6880586" y="236789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3" name="Straight Connector 1252"/>
                  <p:cNvCxnSpPr/>
                  <p:nvPr/>
                </p:nvCxnSpPr>
                <p:spPr>
                  <a:xfrm>
                    <a:off x="6880586" y="244465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4" name="Straight Connector 1253"/>
                  <p:cNvCxnSpPr/>
                  <p:nvPr/>
                </p:nvCxnSpPr>
                <p:spPr>
                  <a:xfrm>
                    <a:off x="6876896" y="2508884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5" name="Straight Connector 1254"/>
                  <p:cNvCxnSpPr/>
                  <p:nvPr/>
                </p:nvCxnSpPr>
                <p:spPr>
                  <a:xfrm>
                    <a:off x="6873204" y="2569979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6" name="Straight Connector 1255"/>
                  <p:cNvCxnSpPr/>
                  <p:nvPr/>
                </p:nvCxnSpPr>
                <p:spPr>
                  <a:xfrm>
                    <a:off x="6873204" y="26373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7" name="Straight Connector 1256"/>
                  <p:cNvCxnSpPr/>
                  <p:nvPr/>
                </p:nvCxnSpPr>
                <p:spPr>
                  <a:xfrm>
                    <a:off x="6869514" y="2706267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8" name="Straight Connector 1257"/>
                  <p:cNvCxnSpPr/>
                  <p:nvPr/>
                </p:nvCxnSpPr>
                <p:spPr>
                  <a:xfrm>
                    <a:off x="6876896" y="2775195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9" name="Straight Connector 1258"/>
                  <p:cNvCxnSpPr/>
                  <p:nvPr/>
                </p:nvCxnSpPr>
                <p:spPr>
                  <a:xfrm>
                    <a:off x="6880586" y="284255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0" name="Straight Connector 1259"/>
                  <p:cNvCxnSpPr/>
                  <p:nvPr/>
                </p:nvCxnSpPr>
                <p:spPr>
                  <a:xfrm>
                    <a:off x="6880586" y="291148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1" name="Straight Connector 1260"/>
                  <p:cNvCxnSpPr/>
                  <p:nvPr/>
                </p:nvCxnSpPr>
                <p:spPr>
                  <a:xfrm>
                    <a:off x="6884278" y="29757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2" name="Straight Connector 1261"/>
                  <p:cNvCxnSpPr/>
                  <p:nvPr/>
                </p:nvCxnSpPr>
                <p:spPr>
                  <a:xfrm flipH="1">
                    <a:off x="6884278" y="2131351"/>
                    <a:ext cx="12918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7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246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10" name="Rectangle 1209"/>
                  <p:cNvSpPr/>
                  <p:nvPr/>
                </p:nvSpPr>
                <p:spPr>
                  <a:xfrm>
                    <a:off x="6517190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1" name="Straight Connector 1210"/>
                  <p:cNvCxnSpPr/>
                  <p:nvPr/>
                </p:nvCxnSpPr>
                <p:spPr>
                  <a:xfrm flipV="1">
                    <a:off x="685446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2" name="Rectangle 1211"/>
                  <p:cNvSpPr/>
                  <p:nvPr/>
                </p:nvSpPr>
                <p:spPr>
                  <a:xfrm>
                    <a:off x="648435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3" name="Straight Connector 1212"/>
                  <p:cNvCxnSpPr/>
                  <p:nvPr/>
                </p:nvCxnSpPr>
                <p:spPr>
                  <a:xfrm flipV="1">
                    <a:off x="6403770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4" name="Rectangle 1213"/>
                  <p:cNvSpPr/>
                  <p:nvPr/>
                </p:nvSpPr>
                <p:spPr>
                  <a:xfrm>
                    <a:off x="6824616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5" name="Rectangle 1214"/>
                  <p:cNvSpPr/>
                  <p:nvPr/>
                </p:nvSpPr>
                <p:spPr>
                  <a:xfrm>
                    <a:off x="6412726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6" name="Straight Connector 1215"/>
                  <p:cNvCxnSpPr/>
                  <p:nvPr/>
                </p:nvCxnSpPr>
                <p:spPr>
                  <a:xfrm flipV="1">
                    <a:off x="6854463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74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5" name="Straight Connector 1244"/>
                    <p:cNvCxnSpPr/>
                    <p:nvPr/>
                  </p:nvCxnSpPr>
                  <p:spPr>
                    <a:xfrm flipV="1">
                      <a:off x="7036188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6" name="Straight Connector 1245"/>
                    <p:cNvCxnSpPr/>
                    <p:nvPr/>
                  </p:nvCxnSpPr>
                  <p:spPr>
                    <a:xfrm flipV="1">
                      <a:off x="65825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5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3" name="Straight Connector 1242"/>
                    <p:cNvCxnSpPr/>
                    <p:nvPr/>
                  </p:nvCxnSpPr>
                  <p:spPr>
                    <a:xfrm flipV="1">
                      <a:off x="70366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4" name="Straight Connector 1243"/>
                    <p:cNvCxnSpPr/>
                    <p:nvPr/>
                  </p:nvCxnSpPr>
                  <p:spPr>
                    <a:xfrm flipV="1">
                      <a:off x="6582993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6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1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2" name="Straight Connector 1241"/>
                    <p:cNvCxnSpPr/>
                    <p:nvPr/>
                  </p:nvCxnSpPr>
                  <p:spPr>
                    <a:xfrm flipV="1">
                      <a:off x="6583473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7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9" name="Straight Connector 1238"/>
                    <p:cNvCxnSpPr/>
                    <p:nvPr/>
                  </p:nvCxnSpPr>
                  <p:spPr>
                    <a:xfrm flipV="1">
                      <a:off x="7028673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Straight Connector 1239"/>
                    <p:cNvCxnSpPr/>
                    <p:nvPr/>
                  </p:nvCxnSpPr>
                  <p:spPr>
                    <a:xfrm flipV="1">
                      <a:off x="6589922" y="2934532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8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7" name="Straight Connector 1236"/>
                    <p:cNvCxnSpPr/>
                    <p:nvPr/>
                  </p:nvCxnSpPr>
                  <p:spPr>
                    <a:xfrm flipV="1">
                      <a:off x="7035122" y="284203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8" name="Straight Connector 1237"/>
                    <p:cNvCxnSpPr/>
                    <p:nvPr/>
                  </p:nvCxnSpPr>
                  <p:spPr>
                    <a:xfrm flipV="1">
                      <a:off x="6590401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9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5" name="Straight Connector 1234"/>
                    <p:cNvCxnSpPr/>
                    <p:nvPr/>
                  </p:nvCxnSpPr>
                  <p:spPr>
                    <a:xfrm flipV="1">
                      <a:off x="7035603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6" name="Straight Connector 1235"/>
                    <p:cNvCxnSpPr/>
                    <p:nvPr/>
                  </p:nvCxnSpPr>
                  <p:spPr>
                    <a:xfrm flipV="1">
                      <a:off x="6590882" y="293909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0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3" name="Straight Connector 1232"/>
                    <p:cNvCxnSpPr/>
                    <p:nvPr/>
                  </p:nvCxnSpPr>
                  <p:spPr>
                    <a:xfrm flipV="1">
                      <a:off x="7036083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4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1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1" name="Straight Connector 1230"/>
                    <p:cNvCxnSpPr/>
                    <p:nvPr/>
                  </p:nvCxnSpPr>
                  <p:spPr>
                    <a:xfrm flipV="1">
                      <a:off x="7036562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2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2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9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0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3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7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8" name="Straight Connector 1227"/>
                    <p:cNvCxnSpPr/>
                    <p:nvPr/>
                  </p:nvCxnSpPr>
                  <p:spPr>
                    <a:xfrm flipV="1">
                      <a:off x="6589816" y="293881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247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248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0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92" name="Straight Connector 1191"/>
                  <p:cNvCxnSpPr/>
                  <p:nvPr/>
                </p:nvCxnSpPr>
                <p:spPr>
                  <a:xfrm flipH="1">
                    <a:off x="7006641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3" name="Straight Connector 1192"/>
                  <p:cNvCxnSpPr/>
                  <p:nvPr/>
                </p:nvCxnSpPr>
                <p:spPr>
                  <a:xfrm>
                    <a:off x="6884834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4" name="Straight Connector 1193"/>
                  <p:cNvCxnSpPr/>
                  <p:nvPr/>
                </p:nvCxnSpPr>
                <p:spPr>
                  <a:xfrm>
                    <a:off x="6881144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5" name="Straight Connector 1194"/>
                  <p:cNvCxnSpPr/>
                  <p:nvPr/>
                </p:nvCxnSpPr>
                <p:spPr>
                  <a:xfrm>
                    <a:off x="6881144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/>
                  <p:cNvCxnSpPr/>
                  <p:nvPr/>
                </p:nvCxnSpPr>
                <p:spPr>
                  <a:xfrm>
                    <a:off x="6877452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Straight Connector 1196"/>
                  <p:cNvCxnSpPr/>
                  <p:nvPr/>
                </p:nvCxnSpPr>
                <p:spPr>
                  <a:xfrm>
                    <a:off x="687376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Straight Connector 1197"/>
                  <p:cNvCxnSpPr/>
                  <p:nvPr/>
                </p:nvCxnSpPr>
                <p:spPr>
                  <a:xfrm>
                    <a:off x="6873762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Straight Connector 1198"/>
                  <p:cNvCxnSpPr/>
                  <p:nvPr/>
                </p:nvCxnSpPr>
                <p:spPr>
                  <a:xfrm>
                    <a:off x="6870070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Straight Connector 1199"/>
                  <p:cNvCxnSpPr/>
                  <p:nvPr/>
                </p:nvCxnSpPr>
                <p:spPr>
                  <a:xfrm>
                    <a:off x="6877452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Straight Connector 1200"/>
                  <p:cNvCxnSpPr/>
                  <p:nvPr/>
                </p:nvCxnSpPr>
                <p:spPr>
                  <a:xfrm>
                    <a:off x="6881144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Straight Connector 1201"/>
                  <p:cNvCxnSpPr/>
                  <p:nvPr/>
                </p:nvCxnSpPr>
                <p:spPr>
                  <a:xfrm>
                    <a:off x="6881144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3" name="Straight Connector 1202"/>
                  <p:cNvCxnSpPr/>
                  <p:nvPr/>
                </p:nvCxnSpPr>
                <p:spPr>
                  <a:xfrm>
                    <a:off x="6884834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4" name="Straight Connector 1203"/>
                  <p:cNvCxnSpPr/>
                  <p:nvPr/>
                </p:nvCxnSpPr>
                <p:spPr>
                  <a:xfrm flipH="1">
                    <a:off x="6884834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8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88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152" name="Rectangle 1151"/>
                  <p:cNvSpPr/>
                  <p:nvPr/>
                </p:nvSpPr>
                <p:spPr>
                  <a:xfrm>
                    <a:off x="65106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3" name="Straight Connector 1152"/>
                  <p:cNvCxnSpPr/>
                  <p:nvPr/>
                </p:nvCxnSpPr>
                <p:spPr>
                  <a:xfrm flipV="1">
                    <a:off x="6847894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4" name="Rectangle 1153"/>
                  <p:cNvSpPr/>
                  <p:nvPr/>
                </p:nvSpPr>
                <p:spPr>
                  <a:xfrm>
                    <a:off x="647778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5" name="Straight Connector 1154"/>
                  <p:cNvCxnSpPr/>
                  <p:nvPr/>
                </p:nvCxnSpPr>
                <p:spPr>
                  <a:xfrm flipV="1">
                    <a:off x="63972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6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7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8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16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7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8" name="Straight Connector 1187"/>
                    <p:cNvCxnSpPr/>
                    <p:nvPr/>
                  </p:nvCxnSpPr>
                  <p:spPr>
                    <a:xfrm flipV="1">
                      <a:off x="65819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7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5" name="Straight Connector 1184"/>
                    <p:cNvCxnSpPr/>
                    <p:nvPr/>
                  </p:nvCxnSpPr>
                  <p:spPr>
                    <a:xfrm flipV="1">
                      <a:off x="70360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6" name="Straight Connector 1185"/>
                    <p:cNvCxnSpPr/>
                    <p:nvPr/>
                  </p:nvCxnSpPr>
                  <p:spPr>
                    <a:xfrm flipV="1">
                      <a:off x="6582394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8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3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4" name="Straight Connector 1183"/>
                    <p:cNvCxnSpPr/>
                    <p:nvPr/>
                  </p:nvCxnSpPr>
                  <p:spPr>
                    <a:xfrm flipV="1">
                      <a:off x="6582873" y="293460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9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1" name="Straight Connector 1180"/>
                    <p:cNvCxnSpPr/>
                    <p:nvPr/>
                  </p:nvCxnSpPr>
                  <p:spPr>
                    <a:xfrm flipV="1">
                      <a:off x="70280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2" name="Straight Connector 1181"/>
                    <p:cNvCxnSpPr/>
                    <p:nvPr/>
                  </p:nvCxnSpPr>
                  <p:spPr>
                    <a:xfrm flipV="1">
                      <a:off x="6583353" y="293453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0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9" name="Straight Connector 1178"/>
                    <p:cNvCxnSpPr/>
                    <p:nvPr/>
                  </p:nvCxnSpPr>
                  <p:spPr>
                    <a:xfrm flipV="1">
                      <a:off x="70285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0" name="Straight Connector 1179"/>
                    <p:cNvCxnSpPr/>
                    <p:nvPr/>
                  </p:nvCxnSpPr>
                  <p:spPr>
                    <a:xfrm flipV="1">
                      <a:off x="6589801" y="293446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1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7" name="Straight Connector 1176"/>
                    <p:cNvCxnSpPr/>
                    <p:nvPr/>
                  </p:nvCxnSpPr>
                  <p:spPr>
                    <a:xfrm flipV="1">
                      <a:off x="70290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8" name="Straight Connector 1177"/>
                    <p:cNvCxnSpPr/>
                    <p:nvPr/>
                  </p:nvCxnSpPr>
                  <p:spPr>
                    <a:xfrm flipV="1">
                      <a:off x="6590283" y="293909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2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5" name="Straight Connector 1174"/>
                    <p:cNvCxnSpPr/>
                    <p:nvPr/>
                  </p:nvCxnSpPr>
                  <p:spPr>
                    <a:xfrm flipV="1">
                      <a:off x="7029515" y="2841898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6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3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3" name="Straight Connector 1172"/>
                    <p:cNvCxnSpPr/>
                    <p:nvPr/>
                  </p:nvCxnSpPr>
                  <p:spPr>
                    <a:xfrm flipV="1">
                      <a:off x="7035964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4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4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1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2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5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69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0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89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90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14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34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6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7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8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9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1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2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3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4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5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6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9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30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94" name="Rectangle 1093"/>
                  <p:cNvSpPr/>
                  <p:nvPr/>
                </p:nvSpPr>
                <p:spPr>
                  <a:xfrm>
                    <a:off x="65100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5" name="Straight Connector 1094"/>
                  <p:cNvCxnSpPr/>
                  <p:nvPr/>
                </p:nvCxnSpPr>
                <p:spPr>
                  <a:xfrm flipV="1">
                    <a:off x="6847296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6" name="Rectangle 1095"/>
                  <p:cNvSpPr/>
                  <p:nvPr/>
                </p:nvSpPr>
                <p:spPr>
                  <a:xfrm>
                    <a:off x="6477192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7" name="Straight Connector 1096"/>
                  <p:cNvCxnSpPr/>
                  <p:nvPr/>
                </p:nvCxnSpPr>
                <p:spPr>
                  <a:xfrm flipV="1">
                    <a:off x="63966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8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9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00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158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9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0" name="Straight Connector 1129"/>
                    <p:cNvCxnSpPr/>
                    <p:nvPr/>
                  </p:nvCxnSpPr>
                  <p:spPr>
                    <a:xfrm flipV="1">
                      <a:off x="6581315" y="293474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59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7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/>
                    <p:cNvCxnSpPr/>
                    <p:nvPr/>
                  </p:nvCxnSpPr>
                  <p:spPr>
                    <a:xfrm flipV="1">
                      <a:off x="6581796" y="2934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0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5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Straight Connector 1125"/>
                    <p:cNvCxnSpPr/>
                    <p:nvPr/>
                  </p:nvCxnSpPr>
                  <p:spPr>
                    <a:xfrm flipV="1">
                      <a:off x="6582275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1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3" name="Straight Connector 1122"/>
                    <p:cNvCxnSpPr/>
                    <p:nvPr/>
                  </p:nvCxnSpPr>
                  <p:spPr>
                    <a:xfrm flipV="1">
                      <a:off x="70274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4" name="Straight Connector 1123"/>
                    <p:cNvCxnSpPr/>
                    <p:nvPr/>
                  </p:nvCxnSpPr>
                  <p:spPr>
                    <a:xfrm flipV="1">
                      <a:off x="6582755" y="293453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2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1" name="Straight Connector 1120"/>
                    <p:cNvCxnSpPr/>
                    <p:nvPr/>
                  </p:nvCxnSpPr>
                  <p:spPr>
                    <a:xfrm flipV="1">
                      <a:off x="70279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2" name="Straight Connector 1121"/>
                    <p:cNvCxnSpPr/>
                    <p:nvPr/>
                  </p:nvCxnSpPr>
                  <p:spPr>
                    <a:xfrm flipV="1">
                      <a:off x="6583234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3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9" name="Straight Connector 1118"/>
                    <p:cNvCxnSpPr/>
                    <p:nvPr/>
                  </p:nvCxnSpPr>
                  <p:spPr>
                    <a:xfrm flipV="1">
                      <a:off x="70284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0" name="Straight Connector 1119"/>
                    <p:cNvCxnSpPr/>
                    <p:nvPr/>
                  </p:nvCxnSpPr>
                  <p:spPr>
                    <a:xfrm flipV="1">
                      <a:off x="6589685" y="2939093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4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7" name="Straight Connector 1116"/>
                    <p:cNvCxnSpPr/>
                    <p:nvPr/>
                  </p:nvCxnSpPr>
                  <p:spPr>
                    <a:xfrm flipV="1">
                      <a:off x="7028916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5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5" name="Straight Connector 1114"/>
                    <p:cNvCxnSpPr/>
                    <p:nvPr/>
                  </p:nvCxnSpPr>
                  <p:spPr>
                    <a:xfrm flipV="1">
                      <a:off x="7029395" y="2841829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6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6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3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4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7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1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2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31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32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8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76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7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8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9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0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1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2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8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205875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5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4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5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6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12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>
                <a:stCxn id="1552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>
                <a:endCxn id="1337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880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58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515" name="Rectangle 1514"/>
                  <p:cNvSpPr/>
                  <p:nvPr/>
                </p:nvSpPr>
                <p:spPr>
                  <a:xfrm>
                    <a:off x="6509502" y="3058111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6" name="Straight Connector 1515"/>
                  <p:cNvCxnSpPr/>
                  <p:nvPr/>
                </p:nvCxnSpPr>
                <p:spPr>
                  <a:xfrm flipV="1">
                    <a:off x="6846775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7" name="Rectangle 1516"/>
                  <p:cNvSpPr/>
                  <p:nvPr/>
                </p:nvSpPr>
                <p:spPr>
                  <a:xfrm>
                    <a:off x="6476671" y="306751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8" name="Straight Connector 1517"/>
                  <p:cNvCxnSpPr/>
                  <p:nvPr/>
                </p:nvCxnSpPr>
                <p:spPr>
                  <a:xfrm flipV="1">
                    <a:off x="6396083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9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20" name="Rectangle 1519"/>
                  <p:cNvSpPr/>
                  <p:nvPr/>
                </p:nvSpPr>
                <p:spPr>
                  <a:xfrm>
                    <a:off x="6405038" y="3153669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21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86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50" name="Straight Connector 1549"/>
                    <p:cNvCxnSpPr/>
                    <p:nvPr/>
                  </p:nvCxnSpPr>
                  <p:spPr>
                    <a:xfrm flipV="1">
                      <a:off x="7028500" y="284196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1" name="Straight Connector 1550"/>
                    <p:cNvCxnSpPr/>
                    <p:nvPr/>
                  </p:nvCxnSpPr>
                  <p:spPr>
                    <a:xfrm flipV="1">
                      <a:off x="6580794" y="293439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7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8" name="Straight Connector 1547"/>
                    <p:cNvCxnSpPr/>
                    <p:nvPr/>
                  </p:nvCxnSpPr>
                  <p:spPr>
                    <a:xfrm flipV="1">
                      <a:off x="7028981" y="284189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9" name="Straight Connector 1548"/>
                    <p:cNvCxnSpPr/>
                    <p:nvPr/>
                  </p:nvCxnSpPr>
                  <p:spPr>
                    <a:xfrm flipV="1">
                      <a:off x="6581275" y="293432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8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6" name="Straight Connector 1545"/>
                    <p:cNvCxnSpPr/>
                    <p:nvPr/>
                  </p:nvCxnSpPr>
                  <p:spPr>
                    <a:xfrm flipV="1">
                      <a:off x="7026475" y="284182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7" name="Straight Connector 1546"/>
                    <p:cNvCxnSpPr/>
                    <p:nvPr/>
                  </p:nvCxnSpPr>
                  <p:spPr>
                    <a:xfrm flipV="1">
                      <a:off x="6581754" y="293425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9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4" name="Straight Connector 1543"/>
                    <p:cNvCxnSpPr/>
                    <p:nvPr/>
                  </p:nvCxnSpPr>
                  <p:spPr>
                    <a:xfrm flipV="1">
                      <a:off x="7026955" y="284175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5" name="Straight Connector 1544"/>
                    <p:cNvCxnSpPr/>
                    <p:nvPr/>
                  </p:nvCxnSpPr>
                  <p:spPr>
                    <a:xfrm flipV="1">
                      <a:off x="6582234" y="293418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0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2" name="Straight Connector 1541"/>
                    <p:cNvCxnSpPr/>
                    <p:nvPr/>
                  </p:nvCxnSpPr>
                  <p:spPr>
                    <a:xfrm flipV="1">
                      <a:off x="7027434" y="284168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3" name="Straight Connector 1542"/>
                    <p:cNvCxnSpPr/>
                    <p:nvPr/>
                  </p:nvCxnSpPr>
                  <p:spPr>
                    <a:xfrm flipV="1">
                      <a:off x="6582713" y="293411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1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0" name="Straight Connector 1539"/>
                    <p:cNvCxnSpPr/>
                    <p:nvPr/>
                  </p:nvCxnSpPr>
                  <p:spPr>
                    <a:xfrm flipV="1">
                      <a:off x="7027915" y="284161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2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8" name="Straight Connector 1537"/>
                    <p:cNvCxnSpPr/>
                    <p:nvPr/>
                  </p:nvCxnSpPr>
                  <p:spPr>
                    <a:xfrm flipV="1">
                      <a:off x="7028395" y="284154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3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6" name="Straight Connector 1535"/>
                    <p:cNvCxnSpPr/>
                    <p:nvPr/>
                  </p:nvCxnSpPr>
                  <p:spPr>
                    <a:xfrm flipV="1">
                      <a:off x="7028874" y="284147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7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4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4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5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5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2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3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59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60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51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97" name="Straight Connector 1496"/>
                  <p:cNvCxnSpPr/>
                  <p:nvPr/>
                </p:nvCxnSpPr>
                <p:spPr>
                  <a:xfrm flipH="1">
                    <a:off x="6997134" y="2121602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/>
                  <p:cNvCxnSpPr/>
                  <p:nvPr/>
                </p:nvCxnSpPr>
                <p:spPr>
                  <a:xfrm>
                    <a:off x="6875327" y="23001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/>
                  <p:cNvCxnSpPr/>
                  <p:nvPr/>
                </p:nvCxnSpPr>
                <p:spPr>
                  <a:xfrm>
                    <a:off x="6871637" y="23644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" name="Straight Connector 1499"/>
                  <p:cNvCxnSpPr/>
                  <p:nvPr/>
                </p:nvCxnSpPr>
                <p:spPr>
                  <a:xfrm>
                    <a:off x="6871637" y="244117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1" name="Straight Connector 1500"/>
                  <p:cNvCxnSpPr/>
                  <p:nvPr/>
                </p:nvCxnSpPr>
                <p:spPr>
                  <a:xfrm>
                    <a:off x="6867944" y="250540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2" name="Straight Connector 1501"/>
                  <p:cNvCxnSpPr/>
                  <p:nvPr/>
                </p:nvCxnSpPr>
                <p:spPr>
                  <a:xfrm>
                    <a:off x="6864254" y="2566497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3" name="Straight Connector 1502"/>
                  <p:cNvCxnSpPr/>
                  <p:nvPr/>
                </p:nvCxnSpPr>
                <p:spPr>
                  <a:xfrm>
                    <a:off x="6864254" y="263385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4" name="Straight Connector 1503"/>
                  <p:cNvCxnSpPr/>
                  <p:nvPr/>
                </p:nvCxnSpPr>
                <p:spPr>
                  <a:xfrm>
                    <a:off x="6860562" y="27027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5" name="Straight Connector 1504"/>
                  <p:cNvCxnSpPr/>
                  <p:nvPr/>
                </p:nvCxnSpPr>
                <p:spPr>
                  <a:xfrm>
                    <a:off x="6867944" y="27717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6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7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8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/>
                  <p:cNvCxnSpPr/>
                  <p:nvPr/>
                </p:nvCxnSpPr>
                <p:spPr>
                  <a:xfrm flipH="1">
                    <a:off x="6875327" y="2127868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1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00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57" name="Rectangle 1456"/>
                  <p:cNvSpPr/>
                  <p:nvPr/>
                </p:nvSpPr>
                <p:spPr>
                  <a:xfrm>
                    <a:off x="65099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58" name="Straight Connector 1457"/>
                  <p:cNvCxnSpPr/>
                  <p:nvPr/>
                </p:nvCxnSpPr>
                <p:spPr>
                  <a:xfrm flipV="1">
                    <a:off x="684722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9" name="Rectangle 1458"/>
                  <p:cNvSpPr/>
                  <p:nvPr/>
                </p:nvSpPr>
                <p:spPr>
                  <a:xfrm>
                    <a:off x="6477120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0" name="Straight Connector 1459"/>
                  <p:cNvCxnSpPr/>
                  <p:nvPr/>
                </p:nvCxnSpPr>
                <p:spPr>
                  <a:xfrm flipV="1">
                    <a:off x="63965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1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2" name="Rectangle 1461"/>
                  <p:cNvSpPr/>
                  <p:nvPr/>
                </p:nvSpPr>
                <p:spPr>
                  <a:xfrm>
                    <a:off x="6405487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3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28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2" name="Straight Connector 1491"/>
                    <p:cNvCxnSpPr/>
                    <p:nvPr/>
                  </p:nvCxnSpPr>
                  <p:spPr>
                    <a:xfrm flipV="1">
                      <a:off x="7028949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3" name="Straight Connector 1492"/>
                    <p:cNvCxnSpPr/>
                    <p:nvPr/>
                  </p:nvCxnSpPr>
                  <p:spPr>
                    <a:xfrm flipV="1">
                      <a:off x="6581243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29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0" name="Straight Connector 1489"/>
                    <p:cNvCxnSpPr/>
                    <p:nvPr/>
                  </p:nvCxnSpPr>
                  <p:spPr>
                    <a:xfrm flipV="1">
                      <a:off x="7029431" y="2841898"/>
                      <a:ext cx="119388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1" name="Straight Connector 1490"/>
                    <p:cNvCxnSpPr/>
                    <p:nvPr/>
                  </p:nvCxnSpPr>
                  <p:spPr>
                    <a:xfrm flipV="1">
                      <a:off x="6581724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0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8" name="Straight Connector 1487"/>
                    <p:cNvCxnSpPr/>
                    <p:nvPr/>
                  </p:nvCxnSpPr>
                  <p:spPr>
                    <a:xfrm flipV="1">
                      <a:off x="7026926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9" name="Straight Connector 1488"/>
                    <p:cNvCxnSpPr/>
                    <p:nvPr/>
                  </p:nvCxnSpPr>
                  <p:spPr>
                    <a:xfrm flipV="1">
                      <a:off x="6582204" y="293425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1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6" name="Straight Connector 1485"/>
                    <p:cNvCxnSpPr/>
                    <p:nvPr/>
                  </p:nvCxnSpPr>
                  <p:spPr>
                    <a:xfrm flipV="1">
                      <a:off x="70274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7" name="Straight Connector 1486"/>
                    <p:cNvCxnSpPr/>
                    <p:nvPr/>
                  </p:nvCxnSpPr>
                  <p:spPr>
                    <a:xfrm flipV="1">
                      <a:off x="6582683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2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4" name="Straight Connector 1483"/>
                    <p:cNvCxnSpPr/>
                    <p:nvPr/>
                  </p:nvCxnSpPr>
                  <p:spPr>
                    <a:xfrm flipV="1">
                      <a:off x="70278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" name="Straight Connector 1484"/>
                    <p:cNvCxnSpPr/>
                    <p:nvPr/>
                  </p:nvCxnSpPr>
                  <p:spPr>
                    <a:xfrm flipV="1">
                      <a:off x="6583163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3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2" name="Straight Connector 1481"/>
                    <p:cNvCxnSpPr/>
                    <p:nvPr/>
                  </p:nvCxnSpPr>
                  <p:spPr>
                    <a:xfrm flipV="1">
                      <a:off x="70283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" name="Straight Connector 1482"/>
                    <p:cNvCxnSpPr/>
                    <p:nvPr/>
                  </p:nvCxnSpPr>
                  <p:spPr>
                    <a:xfrm flipV="1">
                      <a:off x="6589613" y="2938744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4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0" name="Straight Connector 1479"/>
                    <p:cNvCxnSpPr/>
                    <p:nvPr/>
                  </p:nvCxnSpPr>
                  <p:spPr>
                    <a:xfrm flipV="1">
                      <a:off x="70288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1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5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8" name="Straight Connector 1477"/>
                    <p:cNvCxnSpPr/>
                    <p:nvPr/>
                  </p:nvCxnSpPr>
                  <p:spPr>
                    <a:xfrm flipV="1">
                      <a:off x="7029325" y="2841480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9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6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6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7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7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4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5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01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02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45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39" name="Straight Connector 1438"/>
                  <p:cNvCxnSpPr/>
                  <p:nvPr/>
                </p:nvCxnSpPr>
                <p:spPr>
                  <a:xfrm flipH="1">
                    <a:off x="6997690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0" name="Straight Connector 1439"/>
                  <p:cNvCxnSpPr/>
                  <p:nvPr/>
                </p:nvCxnSpPr>
                <p:spPr>
                  <a:xfrm>
                    <a:off x="6875885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1" name="Straight Connector 1440"/>
                  <p:cNvCxnSpPr/>
                  <p:nvPr/>
                </p:nvCxnSpPr>
                <p:spPr>
                  <a:xfrm>
                    <a:off x="6872192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2" name="Straight Connector 1441"/>
                  <p:cNvCxnSpPr/>
                  <p:nvPr/>
                </p:nvCxnSpPr>
                <p:spPr>
                  <a:xfrm>
                    <a:off x="6872192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3" name="Straight Connector 1442"/>
                  <p:cNvCxnSpPr/>
                  <p:nvPr/>
                </p:nvCxnSpPr>
                <p:spPr>
                  <a:xfrm>
                    <a:off x="6868502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4" name="Straight Connector 1443"/>
                  <p:cNvCxnSpPr/>
                  <p:nvPr/>
                </p:nvCxnSpPr>
                <p:spPr>
                  <a:xfrm>
                    <a:off x="6864810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5" name="Straight Connector 1444"/>
                  <p:cNvCxnSpPr/>
                  <p:nvPr/>
                </p:nvCxnSpPr>
                <p:spPr>
                  <a:xfrm>
                    <a:off x="6864810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6" name="Straight Connector 1445"/>
                  <p:cNvCxnSpPr/>
                  <p:nvPr/>
                </p:nvCxnSpPr>
                <p:spPr>
                  <a:xfrm>
                    <a:off x="6861120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7" name="Straight Connector 1446"/>
                  <p:cNvCxnSpPr/>
                  <p:nvPr/>
                </p:nvCxnSpPr>
                <p:spPr>
                  <a:xfrm>
                    <a:off x="6868502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8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9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0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1" name="Straight Connector 1450"/>
                  <p:cNvCxnSpPr/>
                  <p:nvPr/>
                </p:nvCxnSpPr>
                <p:spPr>
                  <a:xfrm flipH="1">
                    <a:off x="6875885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2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942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99" name="Rectangle 1398"/>
                  <p:cNvSpPr/>
                  <p:nvPr/>
                </p:nvSpPr>
                <p:spPr>
                  <a:xfrm>
                    <a:off x="65093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0" name="Straight Connector 1399"/>
                  <p:cNvCxnSpPr/>
                  <p:nvPr/>
                </p:nvCxnSpPr>
                <p:spPr>
                  <a:xfrm flipV="1">
                    <a:off x="68466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1" name="Rectangle 1400"/>
                  <p:cNvSpPr/>
                  <p:nvPr/>
                </p:nvSpPr>
                <p:spPr>
                  <a:xfrm>
                    <a:off x="64765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2" name="Straight Connector 1401"/>
                  <p:cNvCxnSpPr/>
                  <p:nvPr/>
                </p:nvCxnSpPr>
                <p:spPr>
                  <a:xfrm flipV="1">
                    <a:off x="63959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3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4" name="Rectangle 1403"/>
                  <p:cNvSpPr/>
                  <p:nvPr/>
                </p:nvSpPr>
                <p:spPr>
                  <a:xfrm>
                    <a:off x="6404889" y="3153671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5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70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4" name="Straight Connector 1433"/>
                    <p:cNvCxnSpPr/>
                    <p:nvPr/>
                  </p:nvCxnSpPr>
                  <p:spPr>
                    <a:xfrm flipV="1">
                      <a:off x="7028351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5" name="Straight Connector 1434"/>
                    <p:cNvCxnSpPr/>
                    <p:nvPr/>
                  </p:nvCxnSpPr>
                  <p:spPr>
                    <a:xfrm flipV="1">
                      <a:off x="6580645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1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2" name="Straight Connector 1431"/>
                    <p:cNvCxnSpPr/>
                    <p:nvPr/>
                  </p:nvCxnSpPr>
                  <p:spPr>
                    <a:xfrm flipV="1">
                      <a:off x="70288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3" name="Straight Connector 1432"/>
                    <p:cNvCxnSpPr/>
                    <p:nvPr/>
                  </p:nvCxnSpPr>
                  <p:spPr>
                    <a:xfrm flipV="1">
                      <a:off x="6581126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2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0" name="Straight Connector 1429"/>
                    <p:cNvCxnSpPr/>
                    <p:nvPr/>
                  </p:nvCxnSpPr>
                  <p:spPr>
                    <a:xfrm flipV="1">
                      <a:off x="7026327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1" name="Straight Connector 1430"/>
                    <p:cNvCxnSpPr/>
                    <p:nvPr/>
                  </p:nvCxnSpPr>
                  <p:spPr>
                    <a:xfrm flipV="1">
                      <a:off x="6581606" y="293425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3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8" name="Straight Connector 1427"/>
                    <p:cNvCxnSpPr/>
                    <p:nvPr/>
                  </p:nvCxnSpPr>
                  <p:spPr>
                    <a:xfrm flipV="1">
                      <a:off x="70268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9" name="Straight Connector 1428"/>
                    <p:cNvCxnSpPr/>
                    <p:nvPr/>
                  </p:nvCxnSpPr>
                  <p:spPr>
                    <a:xfrm flipV="1">
                      <a:off x="6582085" y="293418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4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6" name="Straight Connector 1425"/>
                    <p:cNvCxnSpPr/>
                    <p:nvPr/>
                  </p:nvCxnSpPr>
                  <p:spPr>
                    <a:xfrm flipV="1">
                      <a:off x="70272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7" name="Straight Connector 1426"/>
                    <p:cNvCxnSpPr/>
                    <p:nvPr/>
                  </p:nvCxnSpPr>
                  <p:spPr>
                    <a:xfrm flipV="1">
                      <a:off x="6582565" y="293411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5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4" name="Straight Connector 1423"/>
                    <p:cNvCxnSpPr/>
                    <p:nvPr/>
                  </p:nvCxnSpPr>
                  <p:spPr>
                    <a:xfrm flipV="1">
                      <a:off x="70277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5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6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2" name="Straight Connector 1421"/>
                    <p:cNvCxnSpPr/>
                    <p:nvPr/>
                  </p:nvCxnSpPr>
                  <p:spPr>
                    <a:xfrm flipV="1">
                      <a:off x="70282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3" name="Straight Connector 1422"/>
                    <p:cNvCxnSpPr/>
                    <p:nvPr/>
                  </p:nvCxnSpPr>
                  <p:spPr>
                    <a:xfrm flipV="1">
                      <a:off x="6574570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7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0" name="Straight Connector 1419"/>
                    <p:cNvCxnSpPr/>
                    <p:nvPr/>
                  </p:nvCxnSpPr>
                  <p:spPr>
                    <a:xfrm flipV="1">
                      <a:off x="7028726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8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8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9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6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943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944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9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81" name="Straight Connector 1380"/>
                  <p:cNvCxnSpPr/>
                  <p:nvPr/>
                </p:nvCxnSpPr>
                <p:spPr>
                  <a:xfrm flipH="1">
                    <a:off x="6996950" y="2121604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2" name="Straight Connector 1381"/>
                  <p:cNvCxnSpPr/>
                  <p:nvPr/>
                </p:nvCxnSpPr>
                <p:spPr>
                  <a:xfrm>
                    <a:off x="6875143" y="230018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Straight Connector 1382"/>
                  <p:cNvCxnSpPr/>
                  <p:nvPr/>
                </p:nvCxnSpPr>
                <p:spPr>
                  <a:xfrm>
                    <a:off x="6871453" y="236441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Straight Connector 1383"/>
                  <p:cNvCxnSpPr/>
                  <p:nvPr/>
                </p:nvCxnSpPr>
                <p:spPr>
                  <a:xfrm>
                    <a:off x="6871453" y="244117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Straight Connector 1384"/>
                  <p:cNvCxnSpPr/>
                  <p:nvPr/>
                </p:nvCxnSpPr>
                <p:spPr>
                  <a:xfrm>
                    <a:off x="6867761" y="250540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Straight Connector 1385"/>
                  <p:cNvCxnSpPr/>
                  <p:nvPr/>
                </p:nvCxnSpPr>
                <p:spPr>
                  <a:xfrm>
                    <a:off x="6864071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7" name="Straight Connector 1386"/>
                  <p:cNvCxnSpPr/>
                  <p:nvPr/>
                </p:nvCxnSpPr>
                <p:spPr>
                  <a:xfrm>
                    <a:off x="6864071" y="26338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Straight Connector 1387"/>
                  <p:cNvCxnSpPr/>
                  <p:nvPr/>
                </p:nvCxnSpPr>
                <p:spPr>
                  <a:xfrm>
                    <a:off x="6860378" y="27027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9" name="Straight Connector 1388"/>
                  <p:cNvCxnSpPr/>
                  <p:nvPr/>
                </p:nvCxnSpPr>
                <p:spPr>
                  <a:xfrm>
                    <a:off x="6867761" y="277171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1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2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3" name="Straight Connector 1392"/>
                  <p:cNvCxnSpPr/>
                  <p:nvPr/>
                </p:nvCxnSpPr>
                <p:spPr>
                  <a:xfrm flipH="1">
                    <a:off x="6875143" y="2127870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3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884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6508755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2" name="Straight Connector 1341"/>
                  <p:cNvCxnSpPr/>
                  <p:nvPr/>
                </p:nvCxnSpPr>
                <p:spPr>
                  <a:xfrm flipV="1">
                    <a:off x="68460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3" name="Rectangle 1342"/>
                  <p:cNvSpPr/>
                  <p:nvPr/>
                </p:nvSpPr>
                <p:spPr>
                  <a:xfrm>
                    <a:off x="64759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4" name="Straight Connector 1343"/>
                  <p:cNvCxnSpPr/>
                  <p:nvPr/>
                </p:nvCxnSpPr>
                <p:spPr>
                  <a:xfrm flipV="1">
                    <a:off x="6395336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5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6" name="Rectangle 1345"/>
                  <p:cNvSpPr/>
                  <p:nvPr/>
                </p:nvSpPr>
                <p:spPr>
                  <a:xfrm>
                    <a:off x="6404289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7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12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6" name="Straight Connector 1375"/>
                    <p:cNvCxnSpPr/>
                    <p:nvPr/>
                  </p:nvCxnSpPr>
                  <p:spPr>
                    <a:xfrm flipV="1">
                      <a:off x="7027752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7" name="Straight Connector 1376"/>
                    <p:cNvCxnSpPr/>
                    <p:nvPr/>
                  </p:nvCxnSpPr>
                  <p:spPr>
                    <a:xfrm flipV="1">
                      <a:off x="6574076" y="293439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3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4" name="Straight Connector 1373"/>
                    <p:cNvCxnSpPr/>
                    <p:nvPr/>
                  </p:nvCxnSpPr>
                  <p:spPr>
                    <a:xfrm flipV="1">
                      <a:off x="70282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5" name="Straight Connector 1374"/>
                    <p:cNvCxnSpPr/>
                    <p:nvPr/>
                  </p:nvCxnSpPr>
                  <p:spPr>
                    <a:xfrm flipV="1">
                      <a:off x="6574557" y="29343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4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2" name="Straight Connector 1371"/>
                    <p:cNvCxnSpPr/>
                    <p:nvPr/>
                  </p:nvCxnSpPr>
                  <p:spPr>
                    <a:xfrm flipV="1">
                      <a:off x="7019759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3" name="Straight Connector 1372"/>
                    <p:cNvCxnSpPr/>
                    <p:nvPr/>
                  </p:nvCxnSpPr>
                  <p:spPr>
                    <a:xfrm flipV="1">
                      <a:off x="6581006" y="293425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5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0" name="Straight Connector 1369"/>
                    <p:cNvCxnSpPr/>
                    <p:nvPr/>
                  </p:nvCxnSpPr>
                  <p:spPr>
                    <a:xfrm flipV="1">
                      <a:off x="7026208" y="284175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1" name="Straight Connector 1370"/>
                    <p:cNvCxnSpPr/>
                    <p:nvPr/>
                  </p:nvCxnSpPr>
                  <p:spPr>
                    <a:xfrm flipV="1">
                      <a:off x="6581486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6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8" name="Straight Connector 1367"/>
                    <p:cNvCxnSpPr/>
                    <p:nvPr/>
                  </p:nvCxnSpPr>
                  <p:spPr>
                    <a:xfrm flipV="1">
                      <a:off x="7026688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9" name="Straight Connector 1368"/>
                    <p:cNvCxnSpPr/>
                    <p:nvPr/>
                  </p:nvCxnSpPr>
                  <p:spPr>
                    <a:xfrm flipV="1">
                      <a:off x="6581965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7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6" name="Straight Connector 1365"/>
                    <p:cNvCxnSpPr/>
                    <p:nvPr/>
                  </p:nvCxnSpPr>
                  <p:spPr>
                    <a:xfrm flipV="1">
                      <a:off x="7027169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7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8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4" name="Straight Connector 1363"/>
                    <p:cNvCxnSpPr/>
                    <p:nvPr/>
                  </p:nvCxnSpPr>
                  <p:spPr>
                    <a:xfrm flipV="1">
                      <a:off x="7027648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5" name="Straight Connector 1364"/>
                    <p:cNvCxnSpPr/>
                    <p:nvPr/>
                  </p:nvCxnSpPr>
                  <p:spPr>
                    <a:xfrm flipV="1">
                      <a:off x="6573973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9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2" name="Straight Connector 1361"/>
                    <p:cNvCxnSpPr/>
                    <p:nvPr/>
                  </p:nvCxnSpPr>
                  <p:spPr>
                    <a:xfrm flipV="1">
                      <a:off x="7028128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3" name="Straight Connector 1362"/>
                    <p:cNvCxnSpPr/>
                    <p:nvPr/>
                  </p:nvCxnSpPr>
                  <p:spPr>
                    <a:xfrm flipV="1">
                      <a:off x="6574452" y="2938605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0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0" name="Straight Connector 1359"/>
                    <p:cNvCxnSpPr/>
                    <p:nvPr/>
                  </p:nvCxnSpPr>
                  <p:spPr>
                    <a:xfrm flipV="1">
                      <a:off x="7019654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1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1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58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9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885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886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3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23" name="Straight Connector 1322"/>
                  <p:cNvCxnSpPr/>
                  <p:nvPr/>
                </p:nvCxnSpPr>
                <p:spPr>
                  <a:xfrm flipH="1">
                    <a:off x="6996209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4" name="Straight Connector 1323"/>
                  <p:cNvCxnSpPr/>
                  <p:nvPr/>
                </p:nvCxnSpPr>
                <p:spPr>
                  <a:xfrm>
                    <a:off x="6874404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5" name="Straight Connector 1324"/>
                  <p:cNvCxnSpPr/>
                  <p:nvPr/>
                </p:nvCxnSpPr>
                <p:spPr>
                  <a:xfrm>
                    <a:off x="6870711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6" name="Straight Connector 1325"/>
                  <p:cNvCxnSpPr/>
                  <p:nvPr/>
                </p:nvCxnSpPr>
                <p:spPr>
                  <a:xfrm>
                    <a:off x="6870711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7" name="Straight Connector 1326"/>
                  <p:cNvCxnSpPr/>
                  <p:nvPr/>
                </p:nvCxnSpPr>
                <p:spPr>
                  <a:xfrm>
                    <a:off x="6867021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8" name="Straight Connector 1327"/>
                  <p:cNvCxnSpPr/>
                  <p:nvPr/>
                </p:nvCxnSpPr>
                <p:spPr>
                  <a:xfrm>
                    <a:off x="6863329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9" name="Straight Connector 1328"/>
                  <p:cNvCxnSpPr/>
                  <p:nvPr/>
                </p:nvCxnSpPr>
                <p:spPr>
                  <a:xfrm>
                    <a:off x="6863329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0" name="Straight Connector 1329"/>
                  <p:cNvCxnSpPr/>
                  <p:nvPr/>
                </p:nvCxnSpPr>
                <p:spPr>
                  <a:xfrm>
                    <a:off x="6859639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1" name="Straight Connector 1330"/>
                  <p:cNvCxnSpPr/>
                  <p:nvPr/>
                </p:nvCxnSpPr>
                <p:spPr>
                  <a:xfrm>
                    <a:off x="6867021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2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3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4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/>
                  <p:cNvCxnSpPr/>
                  <p:nvPr/>
                </p:nvCxnSpPr>
                <p:spPr>
                  <a:xfrm flipH="1">
                    <a:off x="6874404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559" name="TextBox 1558"/>
            <p:cNvSpPr txBox="1"/>
            <p:nvPr/>
          </p:nvSpPr>
          <p:spPr>
            <a:xfrm>
              <a:off x="668088" y="4554311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60" name="TextBox 1559"/>
            <p:cNvSpPr txBox="1"/>
            <p:nvPr/>
          </p:nvSpPr>
          <p:spPr>
            <a:xfrm>
              <a:off x="1068096" y="4552724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61" name="TextBox 1560"/>
            <p:cNvSpPr txBox="1"/>
            <p:nvPr/>
          </p:nvSpPr>
          <p:spPr>
            <a:xfrm>
              <a:off x="1466515" y="4551137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62" name="TextBox 1561"/>
            <p:cNvSpPr txBox="1"/>
            <p:nvPr/>
          </p:nvSpPr>
          <p:spPr>
            <a:xfrm>
              <a:off x="183318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563" name="TextBox 1562"/>
            <p:cNvSpPr txBox="1"/>
            <p:nvPr/>
          </p:nvSpPr>
          <p:spPr>
            <a:xfrm>
              <a:off x="2260181" y="4547963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64" name="TextBox 1563"/>
            <p:cNvSpPr txBox="1"/>
            <p:nvPr/>
          </p:nvSpPr>
          <p:spPr>
            <a:xfrm>
              <a:off x="2631617" y="4546376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565" name="TextBox 1564"/>
            <p:cNvSpPr txBox="1"/>
            <p:nvPr/>
          </p:nvSpPr>
          <p:spPr>
            <a:xfrm>
              <a:off x="3014164" y="4544790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66" name="TextBox 1565"/>
            <p:cNvSpPr txBox="1"/>
            <p:nvPr/>
          </p:nvSpPr>
          <p:spPr>
            <a:xfrm>
              <a:off x="339194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grpSp>
          <p:nvGrpSpPr>
            <p:cNvPr id="205847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156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48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1574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5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6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7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8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0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2" name="Straight Connector 1581"/>
            <p:cNvCxnSpPr>
              <a:endCxn id="71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5" name="Straight Connector 1584"/>
            <p:cNvCxnSpPr>
              <a:endCxn id="71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6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7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8" name="Straight Connector 1587"/>
            <p:cNvCxnSpPr>
              <a:stCxn id="52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9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0" name="Straight Connector 1589"/>
            <p:cNvCxnSpPr>
              <a:stCxn id="54" idx="1"/>
            </p:cNvCxnSpPr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06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1" name="Straight Connector 1590"/>
            <p:cNvCxnSpPr>
              <a:stCxn id="1553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Straight Connector 1591"/>
            <p:cNvCxnSpPr>
              <a:stCxn id="1553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826" name="Rectangle 5"/>
          <p:cNvSpPr txBox="1">
            <a:spLocks noChangeArrowheads="1"/>
          </p:cNvSpPr>
          <p:nvPr/>
        </p:nvSpPr>
        <p:spPr bwMode="auto">
          <a:xfrm>
            <a:off x="2070100" y="115889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pic>
        <p:nvPicPr>
          <p:cNvPr id="205827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Rectangle 6"/>
          <p:cNvSpPr txBox="1">
            <a:spLocks noChangeArrowheads="1"/>
          </p:cNvSpPr>
          <p:nvPr/>
        </p:nvSpPr>
        <p:spPr bwMode="auto">
          <a:xfrm>
            <a:off x="2114550" y="1166814"/>
            <a:ext cx="8274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 eaLnBrk="1" hangingPunct="1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i="0" dirty="0">
                <a:latin typeface="Gill Sans MT" charset="0"/>
              </a:rPr>
              <a:t>rich interconnection among switches, racks: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throughput between racks (multiple routing paths possible)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reliability via redundancy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Gill Sans MT" charset="0"/>
            </a:endParaRPr>
          </a:p>
        </p:txBody>
      </p:sp>
      <p:sp>
        <p:nvSpPr>
          <p:cNvPr id="10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331917640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1" y="1600200"/>
            <a:ext cx="3922713" cy="4648200"/>
          </a:xfrm>
        </p:spPr>
        <p:txBody>
          <a:bodyPr/>
          <a:lstStyle/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64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VLANS</a:t>
            </a: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1" y="1600200"/>
            <a:ext cx="4054475" cy="4648200"/>
          </a:xfrm>
        </p:spPr>
        <p:txBody>
          <a:bodyPr/>
          <a:lstStyle/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>
                <a:latin typeface="Gill Sans MT" charset="0"/>
                <a:cs typeface="+mn-cs"/>
              </a:rPr>
              <a:t> link virtualization: MPLS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>
                <a:latin typeface="Gill Sans MT" charset="0"/>
                <a:cs typeface="+mn-cs"/>
              </a:rPr>
              <a:t> data center networking</a:t>
            </a:r>
          </a:p>
          <a:p>
            <a:pPr marL="457200" indent="-457200"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6.7 a day in the life of a web request</a:t>
            </a:r>
          </a:p>
          <a:p>
            <a:pPr marL="457200" indent="-457200"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20410568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034338" cy="1143000"/>
          </a:xfrm>
        </p:spPr>
        <p:txBody>
          <a:bodyPr/>
          <a:lstStyle/>
          <a:p>
            <a:pPr>
              <a:defRPr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  <a:cs typeface="+mj-cs"/>
              </a:rPr>
              <a:t>Synthesis: </a:t>
            </a:r>
            <a:r>
              <a:rPr lang="en-US" sz="3200" dirty="0">
                <a:latin typeface="Gill Sans MT" charset="0"/>
                <a:cs typeface="+mj-cs"/>
              </a:rPr>
              <a:t>a day in the life of a web request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3826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complete!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application, transport, network, link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putting-it-all-together: synthesis!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goal: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identify, review, understand protocols (at all layers) involved in seemingly simple scenario: requesting www page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scenario: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student attaches laptop to campus network, requests/receives www.google.com 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8901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6" y="9715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380749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6275389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96839"/>
            <a:ext cx="8034338" cy="97313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life: scenario</a:t>
            </a:r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2135188" y="1273176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6907214" y="2679701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8272464" y="2425701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6888164" y="176212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5137151" y="2344739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4027489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5286376" y="2201864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4641851" y="2736851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4122739" y="3365501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5113339" y="2930526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8929689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8648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2613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5549900" y="4724401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6003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6881814" y="5018089"/>
            <a:ext cx="18838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4583114" y="4894264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3495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3463926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9101139" y="1384301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7321550" y="4365626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6705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7334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7486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9586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8763001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9034464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8177214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8815389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7229476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7867651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5462589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6100764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6305551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2486025" y="3128964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3087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solidFill>
                  <a:srgbClr val="FF0000"/>
                </a:solidFill>
                <a:latin typeface="Arial" charset="0"/>
                <a:cs typeface="+mn-cs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1812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solidFill>
                    <a:srgbClr val="FF0000"/>
                  </a:solidFill>
                  <a:latin typeface="Arial" charset="0"/>
                  <a:cs typeface="+mn-cs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3035301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2192338" y="2266951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16200000">
            <a:off x="4940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4598989" y="3208339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4076700" y="3619501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4076701" y="3590926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4073525" y="3421064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4244976" y="3497264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4076700" y="3557589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4924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16200000">
            <a:off x="3862388" y="2365376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6862763" y="2667001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8253414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8867776" y="3338514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7278689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5537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8742364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4400551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09982" name="Picture 22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7461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89</a:t>
            </a:fld>
            <a:endParaRPr lang="en-US" sz="1200" dirty="0">
              <a:latin typeface="Tahoma" charset="0"/>
            </a:endParaRPr>
          </a:p>
        </p:txBody>
      </p:sp>
      <p:sp>
        <p:nvSpPr>
          <p:cNvPr id="29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0470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889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Adaptors communicating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49451" y="4275138"/>
            <a:ext cx="4067175" cy="193516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sending side: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encapsulates datagram in frame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adds error checking bits, rdt, flow control, etc.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32500" y="4273551"/>
            <a:ext cx="4090988" cy="18510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receiving side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looks for errors, rdt, flow control, etc.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extracts datagram, passes to upper layer at receiving side</a:t>
            </a:r>
          </a:p>
        </p:txBody>
      </p:sp>
      <p:sp>
        <p:nvSpPr>
          <p:cNvPr id="9223" name="Rectangle 27"/>
          <p:cNvSpPr>
            <a:spLocks noChangeArrowheads="1"/>
          </p:cNvSpPr>
          <p:nvPr/>
        </p:nvSpPr>
        <p:spPr bwMode="auto">
          <a:xfrm>
            <a:off x="5637214" y="3394076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Rectangle 28"/>
          <p:cNvSpPr>
            <a:spLocks noChangeArrowheads="1"/>
          </p:cNvSpPr>
          <p:nvPr/>
        </p:nvSpPr>
        <p:spPr bwMode="auto">
          <a:xfrm>
            <a:off x="3481389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29"/>
          <p:cNvSpPr>
            <a:spLocks noChangeShapeType="1"/>
          </p:cNvSpPr>
          <p:nvPr/>
        </p:nvSpPr>
        <p:spPr bwMode="auto">
          <a:xfrm>
            <a:off x="3576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Rectangle 30"/>
          <p:cNvSpPr>
            <a:spLocks noChangeArrowheads="1"/>
          </p:cNvSpPr>
          <p:nvPr/>
        </p:nvSpPr>
        <p:spPr bwMode="auto">
          <a:xfrm>
            <a:off x="3717925" y="2212976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3959225" y="2773364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3959226" y="2301876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dirty="0">
                <a:cs typeface="+mn-cs"/>
              </a:rPr>
              <a:t>controller</a:t>
            </a:r>
          </a:p>
        </p:txBody>
      </p:sp>
      <p:sp>
        <p:nvSpPr>
          <p:cNvPr id="9229" name="Line 33"/>
          <p:cNvSpPr>
            <a:spLocks noChangeShapeType="1"/>
          </p:cNvSpPr>
          <p:nvPr/>
        </p:nvSpPr>
        <p:spPr bwMode="auto">
          <a:xfrm>
            <a:off x="3870326" y="205581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34"/>
          <p:cNvSpPr>
            <a:spLocks noChangeShapeType="1"/>
          </p:cNvSpPr>
          <p:nvPr/>
        </p:nvSpPr>
        <p:spPr bwMode="auto">
          <a:xfrm flipV="1">
            <a:off x="4287838" y="206216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3752851" y="1501776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dirty="0">
              <a:cs typeface="+mn-cs"/>
            </a:endParaRPr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4619626" y="1503364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dirty="0">
              <a:cs typeface="+mn-cs"/>
            </a:endParaRPr>
          </a:p>
        </p:txBody>
      </p:sp>
      <p:sp>
        <p:nvSpPr>
          <p:cNvPr id="9233" name="Line 37"/>
          <p:cNvSpPr>
            <a:spLocks noChangeShapeType="1"/>
          </p:cNvSpPr>
          <p:nvPr/>
        </p:nvSpPr>
        <p:spPr bwMode="auto">
          <a:xfrm flipH="1" flipV="1">
            <a:off x="4075114" y="1917701"/>
            <a:ext cx="1587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4" name="Line 38"/>
          <p:cNvSpPr>
            <a:spLocks noChangeShapeType="1"/>
          </p:cNvSpPr>
          <p:nvPr/>
        </p:nvSpPr>
        <p:spPr bwMode="auto">
          <a:xfrm flipH="1" flipV="1">
            <a:off x="4999038" y="1920876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5" name="Rectangle 39"/>
          <p:cNvSpPr>
            <a:spLocks noChangeArrowheads="1"/>
          </p:cNvSpPr>
          <p:nvPr/>
        </p:nvSpPr>
        <p:spPr bwMode="auto">
          <a:xfrm>
            <a:off x="7356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6" name="Rectangle 40"/>
          <p:cNvSpPr>
            <a:spLocks noChangeArrowheads="1"/>
          </p:cNvSpPr>
          <p:nvPr/>
        </p:nvSpPr>
        <p:spPr bwMode="auto">
          <a:xfrm>
            <a:off x="7593013" y="2232026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7834313" y="2792414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8" name="Rectangle 42"/>
          <p:cNvSpPr>
            <a:spLocks noChangeArrowheads="1"/>
          </p:cNvSpPr>
          <p:nvPr/>
        </p:nvSpPr>
        <p:spPr bwMode="auto">
          <a:xfrm>
            <a:off x="7834314" y="2320926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dirty="0">
                <a:cs typeface="+mn-cs"/>
              </a:rPr>
              <a:t>controller</a:t>
            </a:r>
          </a:p>
        </p:txBody>
      </p:sp>
      <p:sp>
        <p:nvSpPr>
          <p:cNvPr id="9239" name="Line 43"/>
          <p:cNvSpPr>
            <a:spLocks noChangeShapeType="1"/>
          </p:cNvSpPr>
          <p:nvPr/>
        </p:nvSpPr>
        <p:spPr bwMode="auto">
          <a:xfrm>
            <a:off x="7745414" y="207486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0" name="Line 44"/>
          <p:cNvSpPr>
            <a:spLocks noChangeShapeType="1"/>
          </p:cNvSpPr>
          <p:nvPr/>
        </p:nvSpPr>
        <p:spPr bwMode="auto">
          <a:xfrm flipV="1">
            <a:off x="8162925" y="208121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1" name="Rectangle 45"/>
          <p:cNvSpPr>
            <a:spLocks noChangeArrowheads="1"/>
          </p:cNvSpPr>
          <p:nvPr/>
        </p:nvSpPr>
        <p:spPr bwMode="auto">
          <a:xfrm>
            <a:off x="7627939" y="1520826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dirty="0">
              <a:cs typeface="+mn-cs"/>
            </a:endParaRPr>
          </a:p>
        </p:txBody>
      </p:sp>
      <p:sp>
        <p:nvSpPr>
          <p:cNvPr id="9242" name="Rectangle 46"/>
          <p:cNvSpPr>
            <a:spLocks noChangeArrowheads="1"/>
          </p:cNvSpPr>
          <p:nvPr/>
        </p:nvSpPr>
        <p:spPr bwMode="auto">
          <a:xfrm>
            <a:off x="8494714" y="1522414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dirty="0">
              <a:cs typeface="+mn-cs"/>
            </a:endParaRPr>
          </a:p>
        </p:txBody>
      </p:sp>
      <p:sp>
        <p:nvSpPr>
          <p:cNvPr id="9243" name="Line 47"/>
          <p:cNvSpPr>
            <a:spLocks noChangeShapeType="1"/>
          </p:cNvSpPr>
          <p:nvPr/>
        </p:nvSpPr>
        <p:spPr bwMode="auto">
          <a:xfrm flipH="1" flipV="1">
            <a:off x="7950200" y="1936751"/>
            <a:ext cx="1588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4" name="Line 48"/>
          <p:cNvSpPr>
            <a:spLocks noChangeShapeType="1"/>
          </p:cNvSpPr>
          <p:nvPr/>
        </p:nvSpPr>
        <p:spPr bwMode="auto">
          <a:xfrm flipH="1" flipV="1">
            <a:off x="8874125" y="1939926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5" name="Text Box 49"/>
          <p:cNvSpPr txBox="1">
            <a:spLocks noChangeArrowheads="1"/>
          </p:cNvSpPr>
          <p:nvPr/>
        </p:nvSpPr>
        <p:spPr bwMode="auto">
          <a:xfrm>
            <a:off x="3459164" y="3059113"/>
            <a:ext cx="1335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+mn-cs"/>
              </a:rPr>
              <a:t>sending host</a:t>
            </a:r>
          </a:p>
        </p:txBody>
      </p:sp>
      <p:sp>
        <p:nvSpPr>
          <p:cNvPr id="9246" name="Text Box 50"/>
          <p:cNvSpPr txBox="1">
            <a:spLocks noChangeArrowheads="1"/>
          </p:cNvSpPr>
          <p:nvPr/>
        </p:nvSpPr>
        <p:spPr bwMode="auto">
          <a:xfrm>
            <a:off x="7251701" y="3057525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+mn-cs"/>
              </a:rPr>
              <a:t>receiving host</a:t>
            </a:r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>
            <a:off x="3036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8" name="Text Box 52"/>
          <p:cNvSpPr txBox="1">
            <a:spLocks noChangeArrowheads="1"/>
          </p:cNvSpPr>
          <p:nvPr/>
        </p:nvSpPr>
        <p:spPr bwMode="auto">
          <a:xfrm>
            <a:off x="3000375" y="1922464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49" name="Line 53"/>
          <p:cNvSpPr>
            <a:spLocks noChangeShapeType="1"/>
          </p:cNvSpPr>
          <p:nvPr/>
        </p:nvSpPr>
        <p:spPr bwMode="auto">
          <a:xfrm>
            <a:off x="7485063" y="1870076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0" name="Rectangle 54"/>
          <p:cNvSpPr>
            <a:spLocks noChangeArrowheads="1"/>
          </p:cNvSpPr>
          <p:nvPr/>
        </p:nvSpPr>
        <p:spPr bwMode="auto">
          <a:xfrm>
            <a:off x="6946901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1" name="Text Box 55"/>
          <p:cNvSpPr txBox="1">
            <a:spLocks noChangeArrowheads="1"/>
          </p:cNvSpPr>
          <p:nvPr/>
        </p:nvSpPr>
        <p:spPr bwMode="auto">
          <a:xfrm>
            <a:off x="6910389" y="1941514"/>
            <a:ext cx="8322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56355" name="Freeform 56"/>
          <p:cNvSpPr>
            <a:spLocks/>
          </p:cNvSpPr>
          <p:nvPr/>
        </p:nvSpPr>
        <p:spPr bwMode="auto">
          <a:xfrm>
            <a:off x="4292601" y="2903539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3" name="Rectangle 57"/>
          <p:cNvSpPr>
            <a:spLocks noChangeArrowheads="1"/>
          </p:cNvSpPr>
          <p:nvPr/>
        </p:nvSpPr>
        <p:spPr bwMode="auto">
          <a:xfrm>
            <a:off x="6205538" y="3419476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4" name="Text Box 58"/>
          <p:cNvSpPr txBox="1">
            <a:spLocks noChangeArrowheads="1"/>
          </p:cNvSpPr>
          <p:nvPr/>
        </p:nvSpPr>
        <p:spPr bwMode="auto">
          <a:xfrm>
            <a:off x="6178551" y="3375026"/>
            <a:ext cx="8322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55" name="Line 59"/>
          <p:cNvSpPr>
            <a:spLocks noChangeShapeType="1"/>
          </p:cNvSpPr>
          <p:nvPr/>
        </p:nvSpPr>
        <p:spPr bwMode="auto">
          <a:xfrm>
            <a:off x="7178676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6" name="Text Box 60"/>
          <p:cNvSpPr txBox="1">
            <a:spLocks noChangeArrowheads="1"/>
          </p:cNvSpPr>
          <p:nvPr/>
        </p:nvSpPr>
        <p:spPr bwMode="auto">
          <a:xfrm>
            <a:off x="3768725" y="3668713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9257" name="Line 61"/>
          <p:cNvSpPr>
            <a:spLocks noChangeShapeType="1"/>
          </p:cNvSpPr>
          <p:nvPr/>
        </p:nvSpPr>
        <p:spPr bwMode="auto">
          <a:xfrm flipV="1">
            <a:off x="4397375" y="3575051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6361" name="Picture 6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1" y="9144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703079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6561138" y="1128713"/>
            <a:ext cx="3732212" cy="1262062"/>
          </a:xfrm>
        </p:spPr>
        <p:txBody>
          <a:bodyPr/>
          <a:lstStyle/>
          <a:p>
            <a:pPr marL="231775" indent="-231775">
              <a:defRPr/>
            </a:pPr>
            <a:r>
              <a:rPr lang="en-US" sz="2200" dirty="0">
                <a:latin typeface="Gill Sans MT" charset="0"/>
                <a:cs typeface="+mn-cs"/>
              </a:rPr>
              <a:t>connecting laptop needs to get its own IP address, addr of first-hop router, addr of DNS server: use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2354263" y="2266951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2044701" y="1162051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1590675" y="1181101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2174875" y="2389189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3001964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1863725" y="2981326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2327276" y="3178176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6561138" y="2568576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Gill Sans MT" charset="0"/>
                <a:cs typeface="+mn-cs"/>
              </a:rPr>
              <a:t>DHCP request </a:t>
            </a:r>
            <a:r>
              <a:rPr lang="en-US" sz="2200" dirty="0">
                <a:solidFill>
                  <a:srgbClr val="3333CC"/>
                </a:solidFill>
                <a:latin typeface="Gill Sans MT" charset="0"/>
                <a:cs typeface="+mn-cs"/>
              </a:rPr>
              <a:t>encapsulated </a:t>
            </a:r>
            <a:r>
              <a:rPr lang="en-US" sz="2200" dirty="0">
                <a:solidFill>
                  <a:srgbClr val="000000"/>
                </a:solidFill>
                <a:latin typeface="Gill Sans MT" charset="0"/>
                <a:cs typeface="+mn-cs"/>
              </a:rPr>
              <a:t>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UDP</a:t>
            </a:r>
            <a:r>
              <a:rPr lang="en-US" sz="220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IP</a:t>
            </a:r>
            <a:r>
              <a:rPr lang="en-US" sz="220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802.3 </a:t>
            </a:r>
            <a:r>
              <a:rPr lang="en-US" sz="2200" dirty="0">
                <a:solidFill>
                  <a:srgbClr val="000000"/>
                </a:solidFill>
                <a:latin typeface="Gill Sans MT" charset="0"/>
                <a:cs typeface="+mn-cs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20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6559550" y="3979864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Gill Sans MT" charset="0"/>
                <a:cs typeface="+mn-cs"/>
              </a:rPr>
              <a:t>Ethernet frame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broadcast</a:t>
            </a:r>
            <a:r>
              <a:rPr lang="en-US" sz="2200" dirty="0">
                <a:solidFill>
                  <a:srgbClr val="000000"/>
                </a:solidFill>
                <a:latin typeface="Gill Sans MT" charset="0"/>
                <a:cs typeface="+mn-cs"/>
              </a:rPr>
              <a:t> (dest: FFFFFFFFFFFF) on LAN, received at router running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DHCP </a:t>
            </a:r>
            <a:r>
              <a:rPr lang="en-US" sz="2200" dirty="0">
                <a:solidFill>
                  <a:srgbClr val="000000"/>
                </a:solidFill>
                <a:latin typeface="Gill Sans MT" charset="0"/>
                <a:cs typeface="+mn-cs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6557963" y="5316539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Gill Sans MT" charset="0"/>
                <a:cs typeface="+mn-cs"/>
              </a:rPr>
              <a:t>Ethernet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demuxed</a:t>
            </a:r>
            <a:r>
              <a:rPr lang="en-US" sz="2200" dirty="0">
                <a:solidFill>
                  <a:srgbClr val="000000"/>
                </a:solidFill>
                <a:latin typeface="Gill Sans MT" charset="0"/>
                <a:cs typeface="+mn-cs"/>
              </a:rPr>
              <a:t> to IP demuxed, UDP demuxed to DHCP </a:t>
            </a:r>
          </a:p>
        </p:txBody>
      </p:sp>
      <p:pic>
        <p:nvPicPr>
          <p:cNvPr id="210961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1" y="671514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90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2075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1139" y="1158876"/>
            <a:ext cx="3430587" cy="1573213"/>
          </a:xfrm>
        </p:spPr>
        <p:txBody>
          <a:bodyPr/>
          <a:lstStyle/>
          <a:p>
            <a:pPr marL="231775" indent="-231775">
              <a:lnSpc>
                <a:spcPct val="80000"/>
              </a:lnSpc>
              <a:defRPr/>
            </a:pPr>
            <a:r>
              <a:rPr lang="en-US" sz="2000" dirty="0">
                <a:latin typeface="Gill Sans MT" charset="0"/>
                <a:cs typeface="+mn-cs"/>
              </a:rPr>
              <a:t>DHCP server formulates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  <a:cs typeface="+mn-cs"/>
              </a:rPr>
              <a:t>DHCP ACK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dirty="0">
                <a:latin typeface="Gill Sans MT" charset="0"/>
                <a:cs typeface="+mn-cs"/>
              </a:rPr>
              <a:t>containing client</a:t>
            </a:r>
            <a:r>
              <a:rPr lang="ja-JP" altLang="en-US" sz="2000" dirty="0">
                <a:latin typeface="Gill Sans MT" charset="0"/>
                <a:cs typeface="+mn-cs"/>
              </a:rPr>
              <a:t>’</a:t>
            </a:r>
            <a:r>
              <a:rPr lang="en-US" sz="2000" dirty="0">
                <a:latin typeface="Gill Sans MT" charset="0"/>
                <a:cs typeface="+mn-cs"/>
              </a:rPr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1876425" y="3152776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1973264" y="4238626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3001964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1595439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2327276" y="3178176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6521451" y="2709864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encapsulation at DHCP server, frame forwarded (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switch learning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) through LAN, demultiplexing at client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2903539" y="5260976"/>
            <a:ext cx="66436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Gill Sans MT" charset="0"/>
                <a:cs typeface="+mn-cs"/>
              </a:rPr>
              <a:t>Client now has IP address, knows name &amp; addr of DNS </a:t>
            </a:r>
          </a:p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Gill Sans MT" charset="0"/>
                <a:cs typeface="+mn-cs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6513513" y="4111626"/>
            <a:ext cx="3421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DHCP client receives DHCP ACK reply</a:t>
            </a:r>
          </a:p>
        </p:txBody>
      </p:sp>
      <p:sp>
        <p:nvSpPr>
          <p:cNvPr id="89103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pic>
        <p:nvPicPr>
          <p:cNvPr id="211983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1" y="671514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91</a:t>
            </a:fld>
            <a:endParaRPr lang="en-US" sz="1200" dirty="0">
              <a:latin typeface="Tahoma" charset="0"/>
            </a:endParaRPr>
          </a:p>
        </p:txBody>
      </p:sp>
      <p:sp>
        <p:nvSpPr>
          <p:cNvPr id="17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9381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"/>
            <a:ext cx="8853488" cy="100171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ARP (before DNS, before HTTP)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5025" y="1014413"/>
            <a:ext cx="4667250" cy="1262062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latin typeface="Gill Sans MT" charset="0"/>
                <a:cs typeface="+mn-cs"/>
              </a:rPr>
              <a:t>before sending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HTTP</a:t>
            </a:r>
            <a:r>
              <a:rPr lang="en-US" sz="2200" b="1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dirty="0">
                <a:latin typeface="Gill Sans MT" charset="0"/>
                <a:cs typeface="+mn-cs"/>
              </a:rPr>
              <a:t>request, need IP address of www.google.com: 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DNS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4189414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1804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5911850" y="2051051"/>
            <a:ext cx="458628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Gill Sans MT" charset="0"/>
                <a:cs typeface="+mn-cs"/>
              </a:rPr>
              <a:t>DNS query created, encapsulated in UDP, encapsulated in IP, encapsulated in Eth.  To send frame to router, need MAC address of router interface: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endParaRPr lang="en-US" sz="2200" b="1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5943601" y="3608389"/>
            <a:ext cx="438626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query </a:t>
            </a:r>
            <a:r>
              <a:rPr lang="en-US" sz="2200" dirty="0">
                <a:solidFill>
                  <a:srgbClr val="000000"/>
                </a:solidFill>
                <a:latin typeface="Gill Sans MT" charset="0"/>
                <a:cs typeface="+mn-cs"/>
              </a:rPr>
              <a:t>broadcast, received by router, which replies with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reply </a:t>
            </a:r>
            <a:r>
              <a:rPr lang="en-US" sz="2200" dirty="0">
                <a:solidFill>
                  <a:srgbClr val="000000"/>
                </a:solidFill>
                <a:latin typeface="Gill Sans MT" charset="0"/>
                <a:cs typeface="+mn-cs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5995988" y="5000626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000000"/>
                </a:solidFill>
                <a:latin typeface="Gill Sans MT" charset="0"/>
                <a:cs typeface="+mn-cs"/>
              </a:rPr>
              <a:t>client now knows MAC address of first hop router, so can now send frame containing DNS query 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1616075" y="1868489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3765550" y="2982914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2674938" y="1720851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2701925" y="3187701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rgbClr val="000000"/>
                  </a:solidFill>
                  <a:latin typeface="Arial" charset="0"/>
                  <a:cs typeface="+mn-cs"/>
                </a:rPr>
                <a:t>ARP reply</a:t>
              </a:r>
            </a:p>
          </p:txBody>
        </p:sp>
      </p:grpSp>
      <p:pic>
        <p:nvPicPr>
          <p:cNvPr id="213008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92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1757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4020" name="Freeform 236"/>
          <p:cNvSpPr>
            <a:spLocks/>
          </p:cNvSpPr>
          <p:nvPr/>
        </p:nvSpPr>
        <p:spPr bwMode="auto">
          <a:xfrm>
            <a:off x="6275388" y="706439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2044701" y="1162051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>
                  <a:solidFill>
                    <a:schemeClr val="bg1"/>
                  </a:solidFill>
                  <a:latin typeface="Arial" charset="0"/>
                  <a:cs typeface="+mn-cs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1984376" y="1387476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1984376" y="1622426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1804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1609725" y="1885951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2152650" y="1162051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2174875" y="2389189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2073275" y="4376738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+mn-lt"/>
                <a:ea typeface="+mn-ea"/>
                <a:cs typeface="+mn-cs"/>
              </a:rPr>
              <a:t>IP datagram containing DNS query forwarded via LAN switch from client to 1</a:t>
            </a:r>
            <a:r>
              <a:rPr lang="en-US" sz="2200" baseline="30000" dirty="0">
                <a:latin typeface="+mn-lt"/>
                <a:ea typeface="+mn-ea"/>
                <a:cs typeface="+mn-cs"/>
              </a:rPr>
              <a:t>st</a:t>
            </a:r>
            <a:r>
              <a:rPr lang="en-US" sz="2200" dirty="0">
                <a:latin typeface="+mn-lt"/>
                <a:ea typeface="+mn-ea"/>
                <a:cs typeface="+mn-cs"/>
              </a:rPr>
              <a:t> hop router</a:t>
            </a: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6183313" y="3663950"/>
            <a:ext cx="4386262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latin typeface="+mn-lt"/>
                <a:ea typeface="+mn-ea"/>
                <a:cs typeface="+mn-cs"/>
              </a:rPr>
              <a:t>IP datagram forwarded from campus network into Comcast network, routed (tables created by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RIP, OSPF, IS-IS </a:t>
            </a:r>
            <a:r>
              <a:rPr lang="en-US" sz="2200" dirty="0">
                <a:latin typeface="+mn-lt"/>
                <a:ea typeface="+mn-ea"/>
                <a:cs typeface="+mn-cs"/>
              </a:rPr>
              <a:t>and/or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BGP</a:t>
            </a:r>
            <a:r>
              <a:rPr lang="en-US" sz="2200" dirty="0">
                <a:latin typeface="+mn-lt"/>
                <a:ea typeface="+mn-ea"/>
                <a:cs typeface="+mn-cs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6181726" y="5297489"/>
            <a:ext cx="38020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dirty="0">
                <a:latin typeface="Gill Sans MT" charset="0"/>
              </a:rPr>
              <a:t>demux</a:t>
            </a:r>
            <a:r>
              <a:rPr lang="en-US" altLang="ja-JP" sz="2200" dirty="0">
                <a:latin typeface="Gill Sans MT" charset="0"/>
              </a:rPr>
              <a:t>ed to DNS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dirty="0">
                <a:latin typeface="Gill Sans MT" charset="0"/>
              </a:rPr>
              <a:t>DNS server replies to client with IP address of www.google.com </a:t>
            </a: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6697664" y="2041526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8062914" y="1787526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6859589" y="251142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8720139" y="2703513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8439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8891589" y="746126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5319714" y="2409826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7124700" y="2424113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7277100" y="1900238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9377363" y="2590800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8553451" y="2609850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8824914" y="1952625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7967664" y="2157413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8605839" y="2157413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7504114" y="438150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6405564" y="558801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chemeClr val="bg1"/>
                            </a:solidFill>
                            <a:latin typeface="Arial" charset="0"/>
                            <a:cs typeface="+mn-cs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8674101" y="963614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6"/>
                <a:ext cx="725" cy="12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70" name="Rectangle 3"/>
          <p:cNvSpPr>
            <a:spLocks noGrp="1" noChangeArrowheads="1"/>
          </p:cNvSpPr>
          <p:nvPr>
            <p:ph type="title"/>
          </p:nvPr>
        </p:nvSpPr>
        <p:spPr>
          <a:xfrm>
            <a:off x="1770064" y="-39688"/>
            <a:ext cx="8034337" cy="1003301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using DNS</a:t>
            </a:r>
          </a:p>
        </p:txBody>
      </p:sp>
      <p:pic>
        <p:nvPicPr>
          <p:cNvPr id="214050" name="Picture 21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6318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90"/>
              </a:buClr>
            </a:pPr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>
                <a:buClr>
                  <a:srgbClr val="000090"/>
                </a:buClr>
              </a:pPr>
              <a:t>93</a:t>
            </a:fld>
            <a:endParaRPr lang="en-US" sz="1200" dirty="0">
              <a:latin typeface="Tahoma" charset="0"/>
            </a:endParaRPr>
          </a:p>
        </p:txBody>
      </p:sp>
      <p:sp>
        <p:nvSpPr>
          <p:cNvPr id="2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Clr>
                <a:srgbClr val="000090"/>
              </a:buClr>
            </a:pPr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57777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5044" name="Freeform 293"/>
          <p:cNvSpPr>
            <a:spLocks/>
          </p:cNvSpPr>
          <p:nvPr/>
        </p:nvSpPr>
        <p:spPr bwMode="auto">
          <a:xfrm>
            <a:off x="1846264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6275389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2167" name="Rectangle 3"/>
          <p:cNvSpPr>
            <a:spLocks noGrp="1" noChangeArrowheads="1"/>
          </p:cNvSpPr>
          <p:nvPr>
            <p:ph type="title"/>
          </p:nvPr>
        </p:nvSpPr>
        <p:spPr>
          <a:xfrm>
            <a:off x="1847850" y="1"/>
            <a:ext cx="8693150" cy="9429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life…TCP connection carrying HTTP</a:t>
            </a:r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1966914" y="1054101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6732588" y="3168651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to send HTTP request, client first opens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socket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 to web server</a:t>
            </a: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6710363" y="4054475"/>
            <a:ext cx="377825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SYN segment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(step 1 in 3-way handshake) inter-domain routed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6713538" y="5892801"/>
            <a:ext cx="4068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connection established!</a:t>
            </a: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5319714" y="2409826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7124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7277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4581525" y="5273676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4067175" y="5443539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2527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2495551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4494214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5132389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5337176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5118101" y="2432051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1603375" y="1900239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1831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3033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dirty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1603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2503488" y="4452939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dirty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1830389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1606550" y="1354139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1835150" y="4772026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6707189" y="4916489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SYNACK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(step 2 in 3-way handshake)</a:t>
            </a:r>
          </a:p>
        </p:txBody>
      </p: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6737350" y="2041526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3994151" y="4932364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15074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94</a:t>
            </a:fld>
            <a:endParaRPr lang="en-US" sz="1200" dirty="0">
              <a:latin typeface="Tahoma" charset="0"/>
            </a:endParaRPr>
          </a:p>
        </p:txBody>
      </p:sp>
      <p:sp>
        <p:nvSpPr>
          <p:cNvPr id="2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1643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2297113" y="1273175"/>
            <a:ext cx="3554412" cy="3067050"/>
            <a:chOff x="773113" y="1273175"/>
            <a:chExt cx="3554412" cy="3066395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6068" name="Freeform 2"/>
          <p:cNvSpPr>
            <a:spLocks/>
          </p:cNvSpPr>
          <p:nvPr/>
        </p:nvSpPr>
        <p:spPr bwMode="auto">
          <a:xfrm>
            <a:off x="1846264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6275389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3191" name="Rectangle 4"/>
          <p:cNvSpPr>
            <a:spLocks noGrp="1" noChangeArrowheads="1"/>
          </p:cNvSpPr>
          <p:nvPr>
            <p:ph type="title"/>
          </p:nvPr>
        </p:nvSpPr>
        <p:spPr>
          <a:xfrm>
            <a:off x="1847851" y="0"/>
            <a:ext cx="8361363" cy="9731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 day in the life… HTTP request/reply </a:t>
            </a:r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2719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1966914" y="1054101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6707188" y="3105151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request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6700839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6713538" y="5702301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reply routed back to client</a:t>
            </a: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5319714" y="2409826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7124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7277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4581525" y="5273676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4067175" y="5443539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2527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2495551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4494214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5337176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5118101" y="2432051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3033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6707189" y="4735514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reply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(containing web page)</a:t>
            </a: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1612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1616075" y="1890714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1935164" y="4051301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1600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1938339" y="4756151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4960947" y="959650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web page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finally (!!!)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displayed</a:t>
            </a: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3994151" y="4932364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6737350" y="2041526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16097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6" y="671514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95</a:t>
            </a:fld>
            <a:endParaRPr lang="en-US" sz="1200" dirty="0">
              <a:latin typeface="Tahoma" charset="0"/>
            </a:endParaRPr>
          </a:p>
        </p:txBody>
      </p:sp>
      <p:sp>
        <p:nvSpPr>
          <p:cNvPr id="3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0726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6: Summary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principles behind data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 and implementation of various link layer technologies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switched LANS, VLANs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virtualized networks as a link layer: MPLS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synthesis: a day in the life of a web request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709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1030289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13312461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75" y="730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6: let</a:t>
            </a:r>
            <a:r>
              <a:rPr lang="ja-JP" altLang="en-US" dirty="0">
                <a:latin typeface="Gill Sans MT" charset="0"/>
                <a:cs typeface="+mj-cs"/>
              </a:rPr>
              <a:t>’</a:t>
            </a:r>
            <a:r>
              <a:rPr lang="en-US" dirty="0">
                <a:latin typeface="Gill Sans MT" charset="0"/>
                <a:cs typeface="+mj-cs"/>
              </a:rPr>
              <a:t>s take a breath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complete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(except PHY)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solid understanding of networking principles, practice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….. could stop here …. but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lots</a:t>
            </a:r>
            <a:r>
              <a:rPr lang="en-US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of interesting topics!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multimedia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security 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9141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896939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0155" y="6522366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6-</a:t>
            </a:r>
            <a:fld id="{8E8C6E93-DF5B-BC4B-80F9-500DED1EEDCC}" type="slidenum">
              <a:rPr lang="en-US" sz="1200">
                <a:latin typeface="Tahoma" charset="0"/>
              </a:rPr>
              <a:pPr/>
              <a:t>97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9497" y="6521552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</a:p>
        </p:txBody>
      </p:sp>
    </p:spTree>
    <p:extLst>
      <p:ext uri="{BB962C8B-B14F-4D97-AF65-F5344CB8AC3E}">
        <p14:creationId xmlns:p14="http://schemas.microsoft.com/office/powerpoint/2010/main" val="26423879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17343</TotalTime>
  <Words>7064</Words>
  <Application>Microsoft Office PowerPoint</Application>
  <PresentationFormat>Widescreen</PresentationFormat>
  <Paragraphs>1787</Paragraphs>
  <Slides>97</Slides>
  <Notes>79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10" baseType="lpstr">
      <vt:lpstr>Gulim</vt:lpstr>
      <vt:lpstr>MS Mincho</vt:lpstr>
      <vt:lpstr>ＭＳ Ｐゴシック</vt:lpstr>
      <vt:lpstr>Arial</vt:lpstr>
      <vt:lpstr>Calibri</vt:lpstr>
      <vt:lpstr>Comic Sans MS</vt:lpstr>
      <vt:lpstr>Courier New</vt:lpstr>
      <vt:lpstr>Gill Sans MT</vt:lpstr>
      <vt:lpstr>Tahoma</vt:lpstr>
      <vt:lpstr>Times New Roman</vt:lpstr>
      <vt:lpstr>Wingdings</vt:lpstr>
      <vt:lpstr>Default Design</vt:lpstr>
      <vt:lpstr>Equation</vt:lpstr>
      <vt:lpstr>PowerPoint Presentation</vt:lpstr>
      <vt:lpstr>Chapter 6: Link layer and LANs</vt:lpstr>
      <vt:lpstr>Link layer, LANs: outline</vt:lpstr>
      <vt:lpstr>Link layer: introduction</vt:lpstr>
      <vt:lpstr>Link layer: context</vt:lpstr>
      <vt:lpstr>Link layer services</vt:lpstr>
      <vt:lpstr>Link layer services (more)</vt:lpstr>
      <vt:lpstr>Where is the link layer implemented?</vt:lpstr>
      <vt:lpstr>Adaptors communicating</vt:lpstr>
      <vt:lpstr>Link layer, LANs: outline</vt:lpstr>
      <vt:lpstr>Error detection</vt:lpstr>
      <vt:lpstr>Parity checking</vt:lpstr>
      <vt:lpstr>Internet checksum (review)</vt:lpstr>
      <vt:lpstr>Cyclic redundancy check</vt:lpstr>
      <vt:lpstr>CRC example</vt:lpstr>
      <vt:lpstr>Link layer, LANs: outline</vt:lpstr>
      <vt:lpstr>Multiple access links, protocols</vt:lpstr>
      <vt:lpstr>Multiple access protocols</vt:lpstr>
      <vt:lpstr>An ideal multiple access protocol</vt:lpstr>
      <vt:lpstr>MAC protocols: taxonomy</vt:lpstr>
      <vt:lpstr>Channel partitioning MAC protocols: TDMA</vt:lpstr>
      <vt:lpstr>Channel partitioning MAC protocols: FDMA</vt:lpstr>
      <vt:lpstr>Random access protocols</vt:lpstr>
      <vt:lpstr>Slotted ALOHA</vt:lpstr>
      <vt:lpstr>Slotted ALOHA</vt:lpstr>
      <vt:lpstr>Slotted ALOHA: efficiency</vt:lpstr>
      <vt:lpstr>Pure (unslotted) ALOHA</vt:lpstr>
      <vt:lpstr>Pure ALOHA efficiency</vt:lpstr>
      <vt:lpstr>CSMA (carrier sense multiple access)</vt:lpstr>
      <vt:lpstr>CSMA collisions</vt:lpstr>
      <vt:lpstr>CSMA/CD (collision detection)</vt:lpstr>
      <vt:lpstr>CSMA/CD (collision detection)</vt:lpstr>
      <vt:lpstr>Ethernet CSMA/CD algorithm</vt:lpstr>
      <vt:lpstr>CSMA/CD efficiency</vt:lpstr>
      <vt:lpstr>“Taking turns” MAC protocols</vt:lpstr>
      <vt:lpstr>“Taking turns” MAC protocols</vt:lpstr>
      <vt:lpstr>“Taking turns” MAC protocols</vt:lpstr>
      <vt:lpstr>PowerPoint Presentation</vt:lpstr>
      <vt:lpstr>PowerPoint Presentation</vt:lpstr>
      <vt:lpstr> Summary of MAC protocols</vt:lpstr>
      <vt:lpstr>Link layer, LANs: outline</vt:lpstr>
      <vt:lpstr>MAC addresses and ARP</vt:lpstr>
      <vt:lpstr>LAN addresses and ARP</vt:lpstr>
      <vt:lpstr>LAN addresses (more)</vt:lpstr>
      <vt:lpstr>ARP: address resolution protocol</vt:lpstr>
      <vt:lpstr>ARP protocol: same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Link layer, LANs: outline</vt:lpstr>
      <vt:lpstr>Ethernet</vt:lpstr>
      <vt:lpstr>Ethernet: physical topology</vt:lpstr>
      <vt:lpstr>Ethernet frame structure</vt:lpstr>
      <vt:lpstr>Ethernet frame structure (more)</vt:lpstr>
      <vt:lpstr>Ethernet: unreliable, connectionless</vt:lpstr>
      <vt:lpstr>802.3 Ethernet standards: link &amp; physical layers</vt:lpstr>
      <vt:lpstr>Link layer, LANs: outline</vt:lpstr>
      <vt:lpstr>Ethernet switch</vt:lpstr>
      <vt:lpstr>Switch: multiple simultaneous transmissions</vt:lpstr>
      <vt:lpstr>Switch forwarding table</vt:lpstr>
      <vt:lpstr>Switch: self-learning</vt:lpstr>
      <vt:lpstr>Switch: frame filtering/forwarding</vt:lpstr>
      <vt:lpstr>Self-learning, forwarding: example</vt:lpstr>
      <vt:lpstr>Interconnecting switches</vt:lpstr>
      <vt:lpstr>Self-learning multi-switch example</vt:lpstr>
      <vt:lpstr>Institutional network</vt:lpstr>
      <vt:lpstr>Switches vs. routers</vt:lpstr>
      <vt:lpstr>VLANs: motivation</vt:lpstr>
      <vt:lpstr>VLANs</vt:lpstr>
      <vt:lpstr>Port-based VLAN</vt:lpstr>
      <vt:lpstr>VLANS spanning multiple switches</vt:lpstr>
      <vt:lpstr>PowerPoint Presentation</vt:lpstr>
      <vt:lpstr>Link layer, LANs: outline</vt:lpstr>
      <vt:lpstr>Multiprotocol label switching (MPLS)</vt:lpstr>
      <vt:lpstr>MPLS capable routers</vt:lpstr>
      <vt:lpstr>MPLS versus IP paths</vt:lpstr>
      <vt:lpstr>MPLS versus IP paths</vt:lpstr>
      <vt:lpstr>MPLS signaling</vt:lpstr>
      <vt:lpstr>MPLS forwarding tables</vt:lpstr>
      <vt:lpstr>Link layer, LANs: outline</vt:lpstr>
      <vt:lpstr>Data center networks </vt:lpstr>
      <vt:lpstr>PowerPoint Presentation</vt:lpstr>
      <vt:lpstr>PowerPoint Presentation</vt:lpstr>
      <vt:lpstr>Link layer, LANs: outline</vt:lpstr>
      <vt:lpstr>Synthesis: a day in the life of a web request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life…TCP connection carrying HTTP</vt:lpstr>
      <vt:lpstr>A day in the life… HTTP request/reply </vt:lpstr>
      <vt:lpstr>Chapter 6: Summary</vt:lpstr>
      <vt:lpstr>Chapter 6: let’s take a breath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王涛</cp:lastModifiedBy>
  <cp:revision>512</cp:revision>
  <dcterms:created xsi:type="dcterms:W3CDTF">1999-10-08T19:08:27Z</dcterms:created>
  <dcterms:modified xsi:type="dcterms:W3CDTF">2017-06-05T00:51:49Z</dcterms:modified>
</cp:coreProperties>
</file>